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2" r:id="rId2"/>
    <p:sldId id="309" r:id="rId3"/>
    <p:sldId id="313" r:id="rId4"/>
    <p:sldId id="314" r:id="rId5"/>
    <p:sldId id="315" r:id="rId6"/>
    <p:sldId id="316" r:id="rId7"/>
    <p:sldId id="317" r:id="rId8"/>
    <p:sldId id="318" r:id="rId9"/>
    <p:sldId id="319" r:id="rId10"/>
    <p:sldId id="320"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5050"/>
    <a:srgbClr val="0000FF"/>
    <a:srgbClr val="990000"/>
    <a:srgbClr val="FF0066"/>
    <a:srgbClr val="006600"/>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vi-V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D9665EE-ED1A-4C6A-986E-4F087A0F1A3E}" type="slidenum">
              <a:rPr lang="en-US" altLang="vi-VN"/>
              <a:pPr>
                <a:defRPr/>
              </a:pPr>
              <a:t>‹#›</a:t>
            </a:fld>
            <a:endParaRPr lang="en-US" altLang="vi-VN"/>
          </a:p>
        </p:txBody>
      </p:sp>
    </p:spTree>
    <p:extLst>
      <p:ext uri="{BB962C8B-B14F-4D97-AF65-F5344CB8AC3E}">
        <p14:creationId xmlns:p14="http://schemas.microsoft.com/office/powerpoint/2010/main" val="1795312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D9F86A89-FFA4-4D9C-B760-3FE41744664F}" type="slidenum">
              <a:rPr lang="en-US" altLang="vi-VN"/>
              <a:pPr>
                <a:defRPr/>
              </a:pPr>
              <a:t>‹#›</a:t>
            </a:fld>
            <a:endParaRPr lang="en-US" altLang="vi-VN"/>
          </a:p>
        </p:txBody>
      </p:sp>
    </p:spTree>
    <p:extLst>
      <p:ext uri="{BB962C8B-B14F-4D97-AF65-F5344CB8AC3E}">
        <p14:creationId xmlns:p14="http://schemas.microsoft.com/office/powerpoint/2010/main" val="2375852439"/>
      </p:ext>
    </p:extLst>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285FDAEA-54DA-4230-B32B-7AF1D86C1236}" type="slidenum">
              <a:rPr lang="en-US" altLang="vi-VN"/>
              <a:pPr>
                <a:defRPr/>
              </a:pPr>
              <a:t>‹#›</a:t>
            </a:fld>
            <a:endParaRPr lang="en-US" altLang="vi-VN"/>
          </a:p>
        </p:txBody>
      </p:sp>
    </p:spTree>
    <p:extLst>
      <p:ext uri="{BB962C8B-B14F-4D97-AF65-F5344CB8AC3E}">
        <p14:creationId xmlns:p14="http://schemas.microsoft.com/office/powerpoint/2010/main" val="623320451"/>
      </p:ext>
    </p:extLst>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F71F8BA-1373-4496-ACDE-46070B9C1DE2}" type="slidenum">
              <a:rPr lang="en-US" altLang="vi-VN"/>
              <a:pPr>
                <a:defRPr/>
              </a:pPr>
              <a:t>‹#›</a:t>
            </a:fld>
            <a:endParaRPr lang="en-US" altLang="vi-VN"/>
          </a:p>
        </p:txBody>
      </p:sp>
    </p:spTree>
    <p:extLst>
      <p:ext uri="{BB962C8B-B14F-4D97-AF65-F5344CB8AC3E}">
        <p14:creationId xmlns:p14="http://schemas.microsoft.com/office/powerpoint/2010/main" val="2360883678"/>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CA99C244-E22F-46A4-9A23-7152DC2E0754}" type="slidenum">
              <a:rPr lang="en-US" altLang="vi-VN"/>
              <a:pPr>
                <a:defRPr/>
              </a:pPr>
              <a:t>‹#›</a:t>
            </a:fld>
            <a:endParaRPr lang="en-US" altLang="vi-VN"/>
          </a:p>
        </p:txBody>
      </p:sp>
    </p:spTree>
    <p:extLst>
      <p:ext uri="{BB962C8B-B14F-4D97-AF65-F5344CB8AC3E}">
        <p14:creationId xmlns:p14="http://schemas.microsoft.com/office/powerpoint/2010/main" val="406849831"/>
      </p:ext>
    </p:extLst>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2AC10B73-F6AE-42E3-8768-2D91ED548CD0}" type="slidenum">
              <a:rPr lang="en-US" altLang="vi-VN"/>
              <a:pPr>
                <a:defRPr/>
              </a:pPr>
              <a:t>‹#›</a:t>
            </a:fld>
            <a:endParaRPr lang="en-US" altLang="vi-VN"/>
          </a:p>
        </p:txBody>
      </p:sp>
    </p:spTree>
    <p:extLst>
      <p:ext uri="{BB962C8B-B14F-4D97-AF65-F5344CB8AC3E}">
        <p14:creationId xmlns:p14="http://schemas.microsoft.com/office/powerpoint/2010/main" val="2999061760"/>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8F6D7269-9471-4CBC-89E5-B3AC7BD7045D}" type="slidenum">
              <a:rPr lang="en-US" altLang="vi-VN"/>
              <a:pPr>
                <a:defRPr/>
              </a:pPr>
              <a:t>‹#›</a:t>
            </a:fld>
            <a:endParaRPr lang="en-US" altLang="vi-VN"/>
          </a:p>
        </p:txBody>
      </p:sp>
    </p:spTree>
    <p:extLst>
      <p:ext uri="{BB962C8B-B14F-4D97-AF65-F5344CB8AC3E}">
        <p14:creationId xmlns:p14="http://schemas.microsoft.com/office/powerpoint/2010/main" val="2135274147"/>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a:defRPr/>
            </a:pPr>
            <a:fld id="{80F26BB0-7721-423E-B508-D78CAFF4703B}" type="slidenum">
              <a:rPr lang="en-US" altLang="vi-VN"/>
              <a:pPr>
                <a:defRPr/>
              </a:pPr>
              <a:t>‹#›</a:t>
            </a:fld>
            <a:endParaRPr lang="en-US" altLang="vi-VN"/>
          </a:p>
        </p:txBody>
      </p:sp>
    </p:spTree>
    <p:extLst>
      <p:ext uri="{BB962C8B-B14F-4D97-AF65-F5344CB8AC3E}">
        <p14:creationId xmlns:p14="http://schemas.microsoft.com/office/powerpoint/2010/main" val="2798807301"/>
      </p:ext>
    </p:extLst>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0AF67E61-2880-4B38-8D83-821FAFE641B6}" type="slidenum">
              <a:rPr lang="en-US" altLang="vi-VN"/>
              <a:pPr>
                <a:defRPr/>
              </a:pPr>
              <a:t>‹#›</a:t>
            </a:fld>
            <a:endParaRPr lang="en-US" altLang="vi-VN"/>
          </a:p>
        </p:txBody>
      </p:sp>
    </p:spTree>
    <p:extLst>
      <p:ext uri="{BB962C8B-B14F-4D97-AF65-F5344CB8AC3E}">
        <p14:creationId xmlns:p14="http://schemas.microsoft.com/office/powerpoint/2010/main" val="3554874140"/>
      </p:ext>
    </p:extLst>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a:defRPr/>
            </a:pPr>
            <a:fld id="{E985EDA5-4FDE-4213-B32E-BB1B504A3D9C}" type="slidenum">
              <a:rPr lang="en-US" altLang="vi-VN"/>
              <a:pPr>
                <a:defRPr/>
              </a:pPr>
              <a:t>‹#›</a:t>
            </a:fld>
            <a:endParaRPr lang="en-US" altLang="vi-VN"/>
          </a:p>
        </p:txBody>
      </p:sp>
    </p:spTree>
    <p:extLst>
      <p:ext uri="{BB962C8B-B14F-4D97-AF65-F5344CB8AC3E}">
        <p14:creationId xmlns:p14="http://schemas.microsoft.com/office/powerpoint/2010/main" val="2576305562"/>
      </p:ext>
    </p:extLst>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CE70345F-C069-4839-A11A-EE5AA09772AD}" type="slidenum">
              <a:rPr lang="en-US" altLang="vi-VN"/>
              <a:pPr>
                <a:defRPr/>
              </a:pPr>
              <a:t>‹#›</a:t>
            </a:fld>
            <a:endParaRPr lang="en-US" altLang="vi-VN"/>
          </a:p>
        </p:txBody>
      </p:sp>
    </p:spTree>
    <p:extLst>
      <p:ext uri="{BB962C8B-B14F-4D97-AF65-F5344CB8AC3E}">
        <p14:creationId xmlns:p14="http://schemas.microsoft.com/office/powerpoint/2010/main" val="356473192"/>
      </p:ext>
    </p:extLst>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16AFA912-D0AD-4992-8147-9C7F83B29A48}" type="slidenum">
              <a:rPr lang="en-US" altLang="vi-VN"/>
              <a:pPr>
                <a:defRPr/>
              </a:pPr>
              <a:t>‹#›</a:t>
            </a:fld>
            <a:endParaRPr lang="en-US" altLang="vi-VN"/>
          </a:p>
        </p:txBody>
      </p:sp>
    </p:spTree>
    <p:extLst>
      <p:ext uri="{BB962C8B-B14F-4D97-AF65-F5344CB8AC3E}">
        <p14:creationId xmlns:p14="http://schemas.microsoft.com/office/powerpoint/2010/main" val="2230713699"/>
      </p:ext>
    </p:extLst>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B175236-5C3B-4A86-B549-8A6CF2BC3BD2}"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 calcmode="lin" valueType="num">
                                      <p:cBhvr>
                                        <p:cTn id="14"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p:cTn id="19"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2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 calcmode="lin" valueType="num">
                                      <p:cBhvr>
                                        <p:cTn id="24"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2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 calcmode="lin" valueType="num">
                                      <p:cBhvr>
                                        <p:cTn id="29"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2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 calcmode="lin" valueType="num">
                                      <p:cBhvr>
                                        <p:cTn id="34"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0" presetClass="entr" presetSubtype="0" decel="10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Luther46c.jpg" TargetMode="External"/><Relationship Id="rId7" Type="http://schemas.openxmlformats.org/officeDocument/2006/relationships/image" Target="../media/image32.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ChangeArrowheads="1"/>
          </p:cNvSpPr>
          <p:nvPr/>
        </p:nvSpPr>
        <p:spPr bwMode="auto">
          <a:xfrm>
            <a:off x="0" y="1316038"/>
            <a:ext cx="9144000" cy="2246769"/>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altLang="vi-VN" sz="3200" b="1" u="sng" spc="-150" dirty="0" err="1">
                <a:solidFill>
                  <a:srgbClr val="FF0066"/>
                </a:solidFill>
                <a:effectLst>
                  <a:outerShdw blurRad="38100" dist="38100" dir="2700000" algn="tl">
                    <a:srgbClr val="000000">
                      <a:alpha val="43137"/>
                    </a:srgbClr>
                  </a:outerShdw>
                </a:effectLst>
              </a:rPr>
              <a:t>Bài</a:t>
            </a:r>
            <a:r>
              <a:rPr lang="en-US" altLang="vi-VN" sz="3200" b="1" u="sng" spc="-150" dirty="0">
                <a:solidFill>
                  <a:srgbClr val="FF0066"/>
                </a:solidFill>
                <a:effectLst>
                  <a:outerShdw blurRad="38100" dist="38100" dir="2700000" algn="tl">
                    <a:srgbClr val="000000">
                      <a:alpha val="43137"/>
                    </a:srgbClr>
                  </a:outerShdw>
                </a:effectLst>
              </a:rPr>
              <a:t> 3: </a:t>
            </a:r>
          </a:p>
          <a:p>
            <a:pPr algn="ctr" eaLnBrk="1" hangingPunct="1">
              <a:defRPr/>
            </a:pPr>
            <a:r>
              <a:rPr lang="en-US" altLang="vi-VN" sz="3600" b="1" spc="-150"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a:t>
            </a:r>
          </a:p>
          <a:p>
            <a:pPr algn="ctr" eaLnBrk="1" hangingPunct="1">
              <a:defRPr/>
            </a:pPr>
            <a:r>
              <a:rPr lang="en-US" altLang="vi-VN" sz="3600" b="1" spc="-150" dirty="0">
                <a:solidFill>
                  <a:srgbClr val="FF0066"/>
                </a:solidFill>
                <a:effectLst>
                  <a:outerShdw blurRad="38100" dist="38100" dir="2700000" algn="tl">
                    <a:srgbClr val="000000">
                      <a:alpha val="43137"/>
                    </a:srgbClr>
                  </a:outerShdw>
                </a:effectLst>
                <a:latin typeface="Arial Narrow" panose="020B0606020202030204" pitchFamily="34" charset="0"/>
              </a:rPr>
              <a:t>CHỐNG PHONG KIẾN </a:t>
            </a:r>
          </a:p>
          <a:p>
            <a:pPr algn="ctr" eaLnBrk="1" hangingPunct="1">
              <a:defRPr/>
            </a:pPr>
            <a:r>
              <a:rPr lang="en-US" altLang="vi-VN" sz="3600" b="1" spc="-150"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sz="3600" b="1" spc="-150"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sz="3600" b="1" spc="-150"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6F25EE-3771-B34A-8688-71CA688C0637}"/>
              </a:ext>
            </a:extLst>
          </p:cNvPr>
          <p:cNvSpPr txBox="1"/>
          <p:nvPr/>
        </p:nvSpPr>
        <p:spPr>
          <a:xfrm>
            <a:off x="1676400" y="533400"/>
            <a:ext cx="2743200" cy="523220"/>
          </a:xfrm>
          <a:prstGeom prst="rect">
            <a:avLst/>
          </a:prstGeom>
          <a:noFill/>
        </p:spPr>
        <p:txBody>
          <a:bodyPr wrap="square" rtlCol="0">
            <a:spAutoFit/>
          </a:bodyPr>
          <a:lstStyle/>
          <a:p>
            <a:r>
              <a:rPr lang="x-none" sz="2800" b="1" u="sng" dirty="0">
                <a:solidFill>
                  <a:srgbClr val="FF0000"/>
                </a:solidFill>
              </a:rPr>
              <a:t>DẶN DÒ</a:t>
            </a:r>
          </a:p>
        </p:txBody>
      </p:sp>
      <p:sp>
        <p:nvSpPr>
          <p:cNvPr id="5" name="TextBox 4">
            <a:extLst>
              <a:ext uri="{FF2B5EF4-FFF2-40B4-BE49-F238E27FC236}">
                <a16:creationId xmlns:a16="http://schemas.microsoft.com/office/drawing/2014/main" xmlns="" id="{142537C5-056A-7A40-B8F4-876E68D1B576}"/>
              </a:ext>
            </a:extLst>
          </p:cNvPr>
          <p:cNvSpPr txBox="1"/>
          <p:nvPr/>
        </p:nvSpPr>
        <p:spPr>
          <a:xfrm>
            <a:off x="1447800" y="1447800"/>
            <a:ext cx="6248400" cy="830997"/>
          </a:xfrm>
          <a:prstGeom prst="rect">
            <a:avLst/>
          </a:prstGeom>
          <a:noFill/>
        </p:spPr>
        <p:txBody>
          <a:bodyPr wrap="square" rtlCol="0">
            <a:spAutoFit/>
          </a:bodyPr>
          <a:lstStyle/>
          <a:p>
            <a:pPr marL="285750" indent="-285750">
              <a:buFontTx/>
              <a:buChar char="-"/>
            </a:pPr>
            <a:r>
              <a:rPr lang="x-none" sz="2400" dirty="0">
                <a:solidFill>
                  <a:srgbClr val="0033CC"/>
                </a:solidFill>
              </a:rPr>
              <a:t>Học bài.</a:t>
            </a:r>
          </a:p>
          <a:p>
            <a:r>
              <a:rPr lang="x-none" sz="2400" dirty="0">
                <a:solidFill>
                  <a:srgbClr val="0033CC"/>
                </a:solidFill>
              </a:rPr>
              <a:t>- </a:t>
            </a:r>
            <a:r>
              <a:rPr lang="en-US" sz="2400" dirty="0">
                <a:solidFill>
                  <a:srgbClr val="0033CC"/>
                </a:solidFill>
              </a:rPr>
              <a:t>X</a:t>
            </a:r>
            <a:r>
              <a:rPr lang="x-none" sz="2400" dirty="0">
                <a:solidFill>
                  <a:srgbClr val="0033CC"/>
                </a:solidFill>
              </a:rPr>
              <a:t>em trước bài 4 – Trung Quốc thời phong kiến</a:t>
            </a:r>
          </a:p>
        </p:txBody>
      </p:sp>
    </p:spTree>
    <p:extLst>
      <p:ext uri="{BB962C8B-B14F-4D97-AF65-F5344CB8AC3E}">
        <p14:creationId xmlns:p14="http://schemas.microsoft.com/office/powerpoint/2010/main" val="3580986838"/>
      </p:ext>
    </p:extLst>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41767" y="9129"/>
            <a:ext cx="8768858" cy="707886"/>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defRPr/>
            </a:pPr>
            <a:r>
              <a:rPr lang="en-US" altLang="vi-VN" sz="2000" b="1" dirty="0" err="1">
                <a:solidFill>
                  <a:srgbClr val="FF0066"/>
                </a:solidFill>
                <a:effectLst>
                  <a:outerShdw blurRad="38100" dist="38100" dir="2700000" algn="tl">
                    <a:srgbClr val="000000">
                      <a:alpha val="43137"/>
                    </a:srgbClr>
                  </a:outerShdw>
                </a:effectLst>
              </a:rPr>
              <a:t>Bài</a:t>
            </a:r>
            <a:r>
              <a:rPr lang="en-US" altLang="vi-VN" sz="2000" b="1" dirty="0">
                <a:solidFill>
                  <a:srgbClr val="FF0066"/>
                </a:solidFill>
                <a:effectLst>
                  <a:outerShdw blurRad="38100" dist="38100" dir="2700000" algn="tl">
                    <a:srgbClr val="000000">
                      <a:alpha val="43137"/>
                    </a:srgbClr>
                  </a:outerShdw>
                </a:effectLst>
              </a:rPr>
              <a:t> 3:  </a:t>
            </a:r>
            <a:r>
              <a:rPr lang="en-US" altLang="vi-VN" sz="2000" b="1"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 CHỐNG PHONG KIẾN </a:t>
            </a:r>
          </a:p>
          <a:p>
            <a:pPr algn="ctr" eaLnBrk="1" hangingPunct="1">
              <a:defRPr/>
            </a:pPr>
            <a:r>
              <a:rPr lang="en-US" altLang="vi-VN" sz="2000" b="1"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sz="2000" b="1"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sz="2000" b="1"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
        <p:nvSpPr>
          <p:cNvPr id="10" name="Oval 9"/>
          <p:cNvSpPr/>
          <p:nvPr/>
        </p:nvSpPr>
        <p:spPr>
          <a:xfrm>
            <a:off x="473075" y="3119438"/>
            <a:ext cx="2324100" cy="81915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en-US" sz="2000" b="1" dirty="0">
                <a:effectLst>
                  <a:outerShdw blurRad="38100" dist="38100" dir="2700000" algn="tl">
                    <a:srgbClr val="000000">
                      <a:alpha val="43137"/>
                    </a:srgbClr>
                  </a:outerShdw>
                </a:effectLst>
                <a:latin typeface="Arial Narrow" panose="020B0606020202030204" pitchFamily="34" charset="0"/>
              </a:rPr>
              <a:t>QUÝ TỘC PHONG KIẾN</a:t>
            </a:r>
          </a:p>
        </p:txBody>
      </p:sp>
      <p:sp>
        <p:nvSpPr>
          <p:cNvPr id="11" name="Right Arrow 10"/>
          <p:cNvSpPr/>
          <p:nvPr/>
        </p:nvSpPr>
        <p:spPr>
          <a:xfrm>
            <a:off x="2935288" y="3382963"/>
            <a:ext cx="1447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4552950" y="3186113"/>
            <a:ext cx="1676400" cy="685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en-US" sz="2000" b="1" dirty="0">
                <a:effectLst>
                  <a:outerShdw blurRad="38100" dist="38100" dir="2700000" algn="tl">
                    <a:srgbClr val="000000">
                      <a:alpha val="43137"/>
                    </a:srgbClr>
                  </a:outerShdw>
                </a:effectLst>
                <a:latin typeface="Arial Narrow" panose="020B0606020202030204" pitchFamily="34" charset="0"/>
              </a:rPr>
              <a:t>CÓ THẾ LỰC VỀ CHÍNH TRỊ</a:t>
            </a:r>
          </a:p>
        </p:txBody>
      </p:sp>
      <p:sp>
        <p:nvSpPr>
          <p:cNvPr id="13" name="Rounded Rectangle 12"/>
          <p:cNvSpPr/>
          <p:nvPr/>
        </p:nvSpPr>
        <p:spPr>
          <a:xfrm>
            <a:off x="419100" y="5659438"/>
            <a:ext cx="24384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en-US" sz="2000" b="1" dirty="0">
                <a:effectLst>
                  <a:outerShdw blurRad="38100" dist="38100" dir="2700000" algn="tl">
                    <a:srgbClr val="000000">
                      <a:alpha val="43137"/>
                    </a:srgbClr>
                  </a:outerShdw>
                </a:effectLst>
                <a:latin typeface="Arial Narrow" panose="020B0606020202030204" pitchFamily="34" charset="0"/>
              </a:rPr>
              <a:t>GIAI CẤP TƯ SẢN, QUÝ TỘC MỚI</a:t>
            </a:r>
          </a:p>
        </p:txBody>
      </p:sp>
      <p:sp>
        <p:nvSpPr>
          <p:cNvPr id="14" name="Right Arrow 13"/>
          <p:cNvSpPr/>
          <p:nvPr/>
        </p:nvSpPr>
        <p:spPr>
          <a:xfrm>
            <a:off x="3049588" y="5926138"/>
            <a:ext cx="1219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445000" y="5576888"/>
            <a:ext cx="1955800" cy="838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en-US" sz="2000" b="1" dirty="0">
                <a:effectLst>
                  <a:outerShdw blurRad="38100" dist="38100" dir="2700000" algn="tl">
                    <a:srgbClr val="000000">
                      <a:alpha val="43137"/>
                    </a:srgbClr>
                  </a:outerShdw>
                </a:effectLst>
                <a:latin typeface="Arial Narrow" panose="020B0606020202030204" pitchFamily="34" charset="0"/>
              </a:rPr>
              <a:t>CÓ THẾ LỰC VỀ KINH TẾ</a:t>
            </a:r>
          </a:p>
        </p:txBody>
      </p:sp>
      <p:sp>
        <p:nvSpPr>
          <p:cNvPr id="16" name="Down Arrow 15"/>
          <p:cNvSpPr/>
          <p:nvPr/>
        </p:nvSpPr>
        <p:spPr>
          <a:xfrm>
            <a:off x="280988" y="4125913"/>
            <a:ext cx="1062037" cy="151288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en-US" sz="2000" b="1" spc="-150" dirty="0">
                <a:solidFill>
                  <a:srgbClr val="0033CC"/>
                </a:solidFill>
                <a:effectLst>
                  <a:outerShdw blurRad="38100" dist="38100" dir="2700000" algn="tl">
                    <a:srgbClr val="000000">
                      <a:alpha val="43137"/>
                    </a:srgbClr>
                  </a:outerShdw>
                </a:effectLst>
                <a:latin typeface="Arial Narrow" panose="020B0606020202030204" pitchFamily="34" charset="0"/>
              </a:rPr>
              <a:t>KÌM HÃM</a:t>
            </a:r>
          </a:p>
        </p:txBody>
      </p:sp>
      <p:sp>
        <p:nvSpPr>
          <p:cNvPr id="17" name="Up Arrow 16"/>
          <p:cNvSpPr/>
          <p:nvPr/>
        </p:nvSpPr>
        <p:spPr>
          <a:xfrm>
            <a:off x="1830388" y="4000500"/>
            <a:ext cx="1219200" cy="157638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en-US" b="1" spc="-300" dirty="0">
                <a:effectLst>
                  <a:outerShdw blurRad="38100" dist="38100" dir="2700000" algn="tl">
                    <a:srgbClr val="000000">
                      <a:alpha val="43137"/>
                    </a:srgbClr>
                  </a:outerShdw>
                </a:effectLst>
                <a:latin typeface="Arial Narrow" panose="020B0606020202030204" pitchFamily="34" charset="0"/>
              </a:rPr>
              <a:t>MUỐN CÓ QUYỀN TỰ DO</a:t>
            </a:r>
          </a:p>
        </p:txBody>
      </p:sp>
      <p:sp>
        <p:nvSpPr>
          <p:cNvPr id="18" name="TextBox 17"/>
          <p:cNvSpPr txBox="1">
            <a:spLocks noChangeArrowheads="1"/>
          </p:cNvSpPr>
          <p:nvPr/>
        </p:nvSpPr>
        <p:spPr bwMode="auto">
          <a:xfrm>
            <a:off x="41275" y="720725"/>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a:solidFill>
                  <a:schemeClr val="accent2"/>
                </a:solidFill>
                <a:latin typeface="Arial Narrow" panose="020B0606020202030204" pitchFamily="34" charset="0"/>
              </a:rPr>
              <a:t>1. Phong trào văn hóa Phục hưng (thế kỷ XIV-XVII):</a:t>
            </a:r>
            <a:endParaRPr lang="vi-VN" altLang="vi-VN" sz="2000">
              <a:solidFill>
                <a:schemeClr val="accent2"/>
              </a:solidFill>
              <a:latin typeface="Times New Roman" panose="02020603050405020304" pitchFamily="18" charset="0"/>
            </a:endParaRPr>
          </a:p>
        </p:txBody>
      </p:sp>
      <p:sp>
        <p:nvSpPr>
          <p:cNvPr id="22" name="TextBox 21"/>
          <p:cNvSpPr txBox="1">
            <a:spLocks noChangeArrowheads="1"/>
          </p:cNvSpPr>
          <p:nvPr/>
        </p:nvSpPr>
        <p:spPr bwMode="auto">
          <a:xfrm>
            <a:off x="117475" y="1065213"/>
            <a:ext cx="20304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a. Khái niệm:</a:t>
            </a:r>
            <a:endParaRPr lang="vi-VN" altLang="vi-VN" sz="2000">
              <a:solidFill>
                <a:schemeClr val="accent2"/>
              </a:solidFill>
              <a:latin typeface="Times New Roman" panose="02020603050405020304" pitchFamily="18" charset="0"/>
            </a:endParaRPr>
          </a:p>
        </p:txBody>
      </p:sp>
      <p:sp>
        <p:nvSpPr>
          <p:cNvPr id="24" name="TextBox 23"/>
          <p:cNvSpPr txBox="1">
            <a:spLocks noChangeArrowheads="1"/>
          </p:cNvSpPr>
          <p:nvPr/>
        </p:nvSpPr>
        <p:spPr bwMode="auto">
          <a:xfrm>
            <a:off x="1522413" y="1036638"/>
            <a:ext cx="72882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“Phong trào văn hóa Phục hưng” là khôi phục những tinh hoa văn hóa cổ đại của Hy lạp và Rô ma, đồng thời phát triển nó ở tầm cao mới.</a:t>
            </a:r>
            <a:endParaRPr lang="vi-VN" altLang="vi-VN" sz="2000">
              <a:solidFill>
                <a:schemeClr val="accent2"/>
              </a:solidFill>
              <a:latin typeface="Times New Roman" panose="02020603050405020304" pitchFamily="18" charset="0"/>
            </a:endParaRPr>
          </a:p>
        </p:txBody>
      </p:sp>
      <p:sp>
        <p:nvSpPr>
          <p:cNvPr id="25" name="TextBox 24"/>
          <p:cNvSpPr txBox="1">
            <a:spLocks noChangeArrowheads="1"/>
          </p:cNvSpPr>
          <p:nvPr/>
        </p:nvSpPr>
        <p:spPr bwMode="auto">
          <a:xfrm>
            <a:off x="111125" y="1603375"/>
            <a:ext cx="2032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b. Nguyên nhân:</a:t>
            </a:r>
            <a:endParaRPr lang="vi-VN" altLang="vi-VN" sz="2000">
              <a:solidFill>
                <a:schemeClr val="accent2"/>
              </a:solidFill>
              <a:latin typeface="Times New Roman" panose="02020603050405020304" pitchFamily="18" charset="0"/>
            </a:endParaRPr>
          </a:p>
        </p:txBody>
      </p:sp>
      <p:sp>
        <p:nvSpPr>
          <p:cNvPr id="26" name="TextBox 25"/>
          <p:cNvSpPr txBox="1">
            <a:spLocks noChangeArrowheads="1"/>
          </p:cNvSpPr>
          <p:nvPr/>
        </p:nvSpPr>
        <p:spPr bwMode="auto">
          <a:xfrm>
            <a:off x="1762125" y="1644650"/>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Giai cấp tư sản có thế lực về kinh tế nhưng chưa có địa vị xã hội.</a:t>
            </a:r>
            <a:endParaRPr lang="vi-VN" altLang="vi-VN" sz="2000" b="1">
              <a:solidFill>
                <a:schemeClr val="accent2"/>
              </a:solidFill>
              <a:latin typeface="Arial Narrow" panose="020B0606020202030204" pitchFamily="34" charset="0"/>
            </a:endParaRPr>
          </a:p>
        </p:txBody>
      </p:sp>
      <p:sp>
        <p:nvSpPr>
          <p:cNvPr id="27" name="TextBox 26"/>
          <p:cNvSpPr txBox="1">
            <a:spLocks noChangeArrowheads="1"/>
          </p:cNvSpPr>
          <p:nvPr/>
        </p:nvSpPr>
        <p:spPr bwMode="auto">
          <a:xfrm>
            <a:off x="1749425" y="1930400"/>
            <a:ext cx="73802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Những quan điểm lỗi thời của xã hội phong kiến kìm hãm sự phát triển của giai cấp tư sản.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1500"/>
                            </p:stCondLst>
                            <p:childTnLst>
                              <p:par>
                                <p:cTn id="33" presetID="55"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par>
                          <p:cTn id="38" fill="hold" nodeType="afterGroup">
                            <p:stCondLst>
                              <p:cond delay="2500"/>
                            </p:stCondLst>
                            <p:childTnLst>
                              <p:par>
                                <p:cTn id="39" presetID="53"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left)">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p:bldP spid="22" grpId="0"/>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8740" y="37475"/>
            <a:ext cx="9144000" cy="646331"/>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altLang="vi-VN" b="1" dirty="0" err="1">
                <a:solidFill>
                  <a:srgbClr val="FF0066"/>
                </a:solidFill>
                <a:effectLst>
                  <a:outerShdw blurRad="38100" dist="38100" dir="2700000" algn="tl">
                    <a:srgbClr val="000000">
                      <a:alpha val="43137"/>
                    </a:srgbClr>
                  </a:outerShdw>
                </a:effectLst>
              </a:rPr>
              <a:t>Bài</a:t>
            </a:r>
            <a:r>
              <a:rPr lang="en-US" altLang="vi-VN" b="1" dirty="0">
                <a:solidFill>
                  <a:srgbClr val="FF0066"/>
                </a:solidFill>
                <a:effectLst>
                  <a:outerShdw blurRad="38100" dist="38100" dir="2700000" algn="tl">
                    <a:srgbClr val="000000">
                      <a:alpha val="43137"/>
                    </a:srgbClr>
                  </a:outerShdw>
                </a:effectLst>
              </a:rPr>
              <a:t> 3:  </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 CHỐNG PHONG KIẾN </a:t>
            </a:r>
          </a:p>
          <a:p>
            <a:pPr algn="ctr" eaLnBrk="1" hangingPunct="1">
              <a:defRPr/>
            </a:pP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b="1"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
        <p:nvSpPr>
          <p:cNvPr id="5123" name="TextBox 17"/>
          <p:cNvSpPr txBox="1">
            <a:spLocks noChangeArrowheads="1"/>
          </p:cNvSpPr>
          <p:nvPr/>
        </p:nvSpPr>
        <p:spPr bwMode="auto">
          <a:xfrm>
            <a:off x="41275" y="60960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a:solidFill>
                  <a:schemeClr val="accent2"/>
                </a:solidFill>
                <a:latin typeface="Arial Narrow" panose="020B0606020202030204" pitchFamily="34" charset="0"/>
              </a:rPr>
              <a:t>1. Phong trào văn hóa Phục hưng (thế kỷ XIV-XVII):</a:t>
            </a:r>
            <a:endParaRPr lang="vi-VN" altLang="vi-VN" sz="2000">
              <a:solidFill>
                <a:schemeClr val="accent2"/>
              </a:solidFill>
              <a:latin typeface="Times New Roman" panose="02020603050405020304" pitchFamily="18" charset="0"/>
            </a:endParaRPr>
          </a:p>
        </p:txBody>
      </p:sp>
      <p:sp>
        <p:nvSpPr>
          <p:cNvPr id="5124" name="TextBox 21"/>
          <p:cNvSpPr txBox="1">
            <a:spLocks noChangeArrowheads="1"/>
          </p:cNvSpPr>
          <p:nvPr/>
        </p:nvSpPr>
        <p:spPr bwMode="auto">
          <a:xfrm>
            <a:off x="117475" y="938212"/>
            <a:ext cx="20304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a. Khái niệm:</a:t>
            </a:r>
            <a:endParaRPr lang="vi-VN" altLang="vi-VN" sz="2000">
              <a:solidFill>
                <a:schemeClr val="accent2"/>
              </a:solidFill>
              <a:latin typeface="Times New Roman" panose="02020603050405020304" pitchFamily="18" charset="0"/>
            </a:endParaRPr>
          </a:p>
        </p:txBody>
      </p:sp>
      <p:sp>
        <p:nvSpPr>
          <p:cNvPr id="5125" name="TextBox 23"/>
          <p:cNvSpPr txBox="1">
            <a:spLocks noChangeArrowheads="1"/>
          </p:cNvSpPr>
          <p:nvPr/>
        </p:nvSpPr>
        <p:spPr bwMode="auto">
          <a:xfrm>
            <a:off x="1522413" y="925512"/>
            <a:ext cx="72882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“Phong trào văn hóa Phục hưng” là khôi phục những tinh hoa văn hóa cổ đại của Hy lạp và Rô ma, đồng thời phát triển nó ở tầm cao mới.</a:t>
            </a:r>
            <a:endParaRPr lang="vi-VN" altLang="vi-VN" sz="2000">
              <a:solidFill>
                <a:schemeClr val="accent2"/>
              </a:solidFill>
              <a:latin typeface="Times New Roman" panose="02020603050405020304" pitchFamily="18" charset="0"/>
            </a:endParaRPr>
          </a:p>
        </p:txBody>
      </p:sp>
      <p:sp>
        <p:nvSpPr>
          <p:cNvPr id="5126" name="TextBox 24"/>
          <p:cNvSpPr txBox="1">
            <a:spLocks noChangeArrowheads="1"/>
          </p:cNvSpPr>
          <p:nvPr/>
        </p:nvSpPr>
        <p:spPr bwMode="auto">
          <a:xfrm>
            <a:off x="111125" y="1490662"/>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b. Nguyên nhân:</a:t>
            </a:r>
            <a:endParaRPr lang="vi-VN" altLang="vi-VN" sz="2000">
              <a:solidFill>
                <a:schemeClr val="accent2"/>
              </a:solidFill>
              <a:latin typeface="Times New Roman" panose="02020603050405020304" pitchFamily="18" charset="0"/>
            </a:endParaRPr>
          </a:p>
        </p:txBody>
      </p:sp>
      <p:sp>
        <p:nvSpPr>
          <p:cNvPr id="5127" name="TextBox 25"/>
          <p:cNvSpPr txBox="1">
            <a:spLocks noChangeArrowheads="1"/>
          </p:cNvSpPr>
          <p:nvPr/>
        </p:nvSpPr>
        <p:spPr bwMode="auto">
          <a:xfrm>
            <a:off x="1762125" y="1517650"/>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Giai cấp tư sản có thế lực về kinh tế nhưng chưa có địa vị xã hội.</a:t>
            </a:r>
            <a:endParaRPr lang="vi-VN" altLang="vi-VN" sz="2000" b="1">
              <a:solidFill>
                <a:schemeClr val="accent2"/>
              </a:solidFill>
              <a:latin typeface="Arial Narrow" panose="020B0606020202030204" pitchFamily="34" charset="0"/>
            </a:endParaRPr>
          </a:p>
        </p:txBody>
      </p:sp>
      <p:sp>
        <p:nvSpPr>
          <p:cNvPr id="5128" name="TextBox 26"/>
          <p:cNvSpPr txBox="1">
            <a:spLocks noChangeArrowheads="1"/>
          </p:cNvSpPr>
          <p:nvPr/>
        </p:nvSpPr>
        <p:spPr bwMode="auto">
          <a:xfrm>
            <a:off x="1749425" y="1803400"/>
            <a:ext cx="73802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Những quan điểm lỗi thời của xã hội phong kiến kìm hãm sự phát triển của giai cấp tư sản.</a:t>
            </a:r>
          </a:p>
        </p:txBody>
      </p:sp>
      <p:sp>
        <p:nvSpPr>
          <p:cNvPr id="19" name="TextBox 18"/>
          <p:cNvSpPr txBox="1">
            <a:spLocks noChangeArrowheads="1"/>
          </p:cNvSpPr>
          <p:nvPr/>
        </p:nvSpPr>
        <p:spPr bwMode="auto">
          <a:xfrm>
            <a:off x="111125" y="2278062"/>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c. Nội dung:</a:t>
            </a:r>
            <a:endParaRPr lang="vi-VN" altLang="vi-VN" sz="2000">
              <a:solidFill>
                <a:schemeClr val="accent2"/>
              </a:solidFill>
              <a:latin typeface="Times New Roman" panose="02020603050405020304" pitchFamily="18" charset="0"/>
            </a:endParaRPr>
          </a:p>
        </p:txBody>
      </p:sp>
      <p:sp>
        <p:nvSpPr>
          <p:cNvPr id="20" name="Text Box 1"/>
          <p:cNvSpPr txBox="1">
            <a:spLocks noChangeArrowheads="1"/>
          </p:cNvSpPr>
          <p:nvPr/>
        </p:nvSpPr>
        <p:spPr bwMode="auto">
          <a:xfrm>
            <a:off x="1749425" y="2395537"/>
            <a:ext cx="6137275"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a:spcBef>
                <a:spcPts val="2250"/>
              </a:spcBef>
              <a:buFontTx/>
              <a:buNone/>
            </a:pPr>
            <a:r>
              <a:rPr lang="en-US" altLang="vi-VN" sz="2000" b="1">
                <a:solidFill>
                  <a:srgbClr val="FF0000"/>
                </a:solidFill>
                <a:latin typeface="Arial Narrow" panose="020B0606020202030204" pitchFamily="34" charset="0"/>
                <a:cs typeface="Segoe UI" panose="020B0502040204020203" pitchFamily="34" charset="0"/>
              </a:rPr>
              <a:t>I-ta-li-a là quê hương của phong trào Văn hóa Phục hưng</a:t>
            </a:r>
          </a:p>
          <a:p>
            <a:pPr algn="ctr">
              <a:spcBef>
                <a:spcPct val="0"/>
              </a:spcBef>
              <a:buFontTx/>
              <a:buNone/>
            </a:pPr>
            <a:r>
              <a:rPr lang="en-US" altLang="vi-VN" sz="2000" b="1">
                <a:solidFill>
                  <a:srgbClr val="FF0000"/>
                </a:solidFill>
                <a:latin typeface="Arial Narrow" panose="020B0606020202030204" pitchFamily="34" charset="0"/>
                <a:cs typeface="Segoe UI" panose="020B0502040204020203" pitchFamily="34" charset="0"/>
              </a:rPr>
              <a:t>với các nhà văn hóa, khoa học thiên tài</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4110037"/>
            <a:ext cx="4413250" cy="246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614862"/>
            <a:ext cx="1520825" cy="181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38" y="3327400"/>
            <a:ext cx="1962150" cy="1639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5" y="3327400"/>
            <a:ext cx="1533525" cy="124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3175" y="3024187"/>
            <a:ext cx="1160463" cy="1027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5563" y="3071812"/>
            <a:ext cx="1123950" cy="998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8475" y="4135437"/>
            <a:ext cx="1046163" cy="1176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0375" y="5360987"/>
            <a:ext cx="1046163" cy="115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7950" y="3087687"/>
            <a:ext cx="1230313" cy="93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6700" y="3108325"/>
            <a:ext cx="1127125"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60525" y="5000625"/>
            <a:ext cx="2011363" cy="137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2"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40675" y="3608387"/>
            <a:ext cx="450850" cy="49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3"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4225" y="4405312"/>
            <a:ext cx="45085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4"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27963" y="4341812"/>
            <a:ext cx="449262" cy="49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5"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8413" y="5257800"/>
            <a:ext cx="449262" cy="493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6"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6413" y="6019800"/>
            <a:ext cx="449262" cy="493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7"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75" y="3806825"/>
            <a:ext cx="449263" cy="496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8"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875" y="4041775"/>
            <a:ext cx="450850" cy="496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75" y="5095875"/>
            <a:ext cx="450850" cy="493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5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2625" y="4341812"/>
            <a:ext cx="449263" cy="49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nodeType="afterGroup">
                            <p:stCondLst>
                              <p:cond delay="500"/>
                            </p:stCondLst>
                            <p:childTnLst>
                              <p:par>
                                <p:cTn id="14" presetID="18" presetClass="entr" presetSubtype="12"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trips(downLeft)">
                                      <p:cBhvr>
                                        <p:cTn id="16" dur="500"/>
                                        <p:tgtEl>
                                          <p:spTgt spid="29"/>
                                        </p:tgtEl>
                                      </p:cBhvr>
                                    </p:animEffect>
                                  </p:childTnLst>
                                </p:cTn>
                              </p:par>
                              <p:par>
                                <p:cTn id="17" presetID="18" presetClass="entr" presetSubtype="1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Left)">
                                      <p:cBhvr>
                                        <p:cTn id="19" dur="500"/>
                                        <p:tgtEl>
                                          <p:spTgt spid="23"/>
                                        </p:tgtEl>
                                      </p:cBhvr>
                                    </p:animEffect>
                                  </p:childTnLst>
                                </p:cTn>
                              </p:par>
                              <p:par>
                                <p:cTn id="20" presetID="18" presetClass="entr" presetSubtype="12"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trips(downLeft)">
                                      <p:cBhvr>
                                        <p:cTn id="22" dur="500"/>
                                        <p:tgtEl>
                                          <p:spTgt spid="28"/>
                                        </p:tgtEl>
                                      </p:cBhvr>
                                    </p:animEffect>
                                  </p:childTnLst>
                                </p:cTn>
                              </p:par>
                              <p:par>
                                <p:cTn id="23" presetID="18" presetClass="entr" presetSubtype="1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trips(downLeft)">
                                      <p:cBhvr>
                                        <p:cTn id="25" dur="500"/>
                                        <p:tgtEl>
                                          <p:spTgt spid="36"/>
                                        </p:tgtEl>
                                      </p:cBhvr>
                                    </p:animEffect>
                                  </p:childTnLst>
                                </p:cTn>
                              </p:par>
                              <p:par>
                                <p:cTn id="26" presetID="18" presetClass="entr" presetSubtype="12"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par>
                                <p:cTn id="29" presetID="18" presetClass="entr" presetSubtype="12"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Left)">
                                      <p:cBhvr>
                                        <p:cTn id="31" dur="500"/>
                                        <p:tgtEl>
                                          <p:spTgt spid="31"/>
                                        </p:tgtEl>
                                      </p:cBhvr>
                                    </p:animEffect>
                                  </p:childTnLst>
                                </p:cTn>
                              </p:par>
                              <p:par>
                                <p:cTn id="32" presetID="18" presetClass="entr" presetSubtype="12"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trips(downLeft)">
                                      <p:cBhvr>
                                        <p:cTn id="34" dur="500"/>
                                        <p:tgtEl>
                                          <p:spTgt spid="34"/>
                                        </p:tgtEl>
                                      </p:cBhvr>
                                    </p:animEffect>
                                  </p:childTnLst>
                                </p:cTn>
                              </p:par>
                              <p:par>
                                <p:cTn id="35" presetID="18" presetClass="entr" presetSubtype="12"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downLeft)">
                                      <p:cBhvr>
                                        <p:cTn id="37" dur="500"/>
                                        <p:tgtEl>
                                          <p:spTgt spid="35"/>
                                        </p:tgtEl>
                                      </p:cBhvr>
                                    </p:animEffect>
                                  </p:childTnLst>
                                </p:cTn>
                              </p:par>
                              <p:par>
                                <p:cTn id="38" presetID="18" presetClass="entr" presetSubtype="12"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downLeft)">
                                      <p:cBhvr>
                                        <p:cTn id="40" dur="500"/>
                                        <p:tgtEl>
                                          <p:spTgt spid="32"/>
                                        </p:tgtEl>
                                      </p:cBhvr>
                                    </p:animEffect>
                                  </p:childTnLst>
                                </p:cTn>
                              </p:par>
                              <p:par>
                                <p:cTn id="41" presetID="18" presetClass="entr" presetSubtype="12"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strips(downLeft)">
                                      <p:cBhvr>
                                        <p:cTn id="43" dur="500"/>
                                        <p:tgtEl>
                                          <p:spTgt spid="33"/>
                                        </p:tgtEl>
                                      </p:cBhvr>
                                    </p:animEffect>
                                  </p:childTnLst>
                                </p:cTn>
                              </p:par>
                              <p:par>
                                <p:cTn id="44" presetID="18" presetClass="entr" presetSubtype="12"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strips(downLef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8740" y="0"/>
            <a:ext cx="9144000" cy="646331"/>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altLang="vi-VN" b="1" dirty="0" err="1">
                <a:solidFill>
                  <a:srgbClr val="FF0066"/>
                </a:solidFill>
                <a:effectLst>
                  <a:outerShdw blurRad="38100" dist="38100" dir="2700000" algn="tl">
                    <a:srgbClr val="000000">
                      <a:alpha val="43137"/>
                    </a:srgbClr>
                  </a:outerShdw>
                </a:effectLst>
              </a:rPr>
              <a:t>Bài</a:t>
            </a:r>
            <a:r>
              <a:rPr lang="en-US" altLang="vi-VN" b="1" dirty="0">
                <a:solidFill>
                  <a:srgbClr val="FF0066"/>
                </a:solidFill>
                <a:effectLst>
                  <a:outerShdw blurRad="38100" dist="38100" dir="2700000" algn="tl">
                    <a:srgbClr val="000000">
                      <a:alpha val="43137"/>
                    </a:srgbClr>
                  </a:outerShdw>
                </a:effectLst>
              </a:rPr>
              <a:t> 3:  </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 CHỐNG PHONG KIẾN </a:t>
            </a:r>
          </a:p>
          <a:p>
            <a:pPr algn="ctr" eaLnBrk="1" hangingPunct="1">
              <a:defRPr/>
            </a:pP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b="1"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
        <p:nvSpPr>
          <p:cNvPr id="6147" name="TextBox 17"/>
          <p:cNvSpPr txBox="1">
            <a:spLocks noChangeArrowheads="1"/>
          </p:cNvSpPr>
          <p:nvPr/>
        </p:nvSpPr>
        <p:spPr bwMode="auto">
          <a:xfrm>
            <a:off x="41275" y="549275"/>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dirty="0">
                <a:solidFill>
                  <a:schemeClr val="accent2"/>
                </a:solidFill>
                <a:latin typeface="Arial Narrow" panose="020B0606020202030204" pitchFamily="34" charset="0"/>
              </a:rPr>
              <a:t>1. </a:t>
            </a:r>
            <a:r>
              <a:rPr lang="en-US" altLang="vi-VN" sz="2000" b="1" u="sng" dirty="0" err="1">
                <a:solidFill>
                  <a:schemeClr val="accent2"/>
                </a:solidFill>
                <a:latin typeface="Arial Narrow" panose="020B0606020202030204" pitchFamily="34" charset="0"/>
              </a:rPr>
              <a:t>Phong</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trào</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văn</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hóa</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Phục</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hưng</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thế</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kỷ</a:t>
            </a:r>
            <a:r>
              <a:rPr lang="en-US" altLang="vi-VN" sz="2000" b="1" u="sng" dirty="0">
                <a:solidFill>
                  <a:schemeClr val="accent2"/>
                </a:solidFill>
                <a:latin typeface="Arial Narrow" panose="020B0606020202030204" pitchFamily="34" charset="0"/>
              </a:rPr>
              <a:t> XIV-XVII):</a:t>
            </a:r>
            <a:endParaRPr lang="vi-VN" altLang="vi-VN" sz="2000" dirty="0">
              <a:solidFill>
                <a:schemeClr val="accent2"/>
              </a:solidFill>
              <a:latin typeface="Times New Roman" panose="02020603050405020304" pitchFamily="18" charset="0"/>
            </a:endParaRPr>
          </a:p>
        </p:txBody>
      </p:sp>
      <p:sp>
        <p:nvSpPr>
          <p:cNvPr id="6148" name="TextBox 21"/>
          <p:cNvSpPr txBox="1">
            <a:spLocks noChangeArrowheads="1"/>
          </p:cNvSpPr>
          <p:nvPr/>
        </p:nvSpPr>
        <p:spPr bwMode="auto">
          <a:xfrm>
            <a:off x="117475" y="877887"/>
            <a:ext cx="20304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a. Khái niệm:</a:t>
            </a:r>
            <a:endParaRPr lang="vi-VN" altLang="vi-VN" sz="2000">
              <a:solidFill>
                <a:schemeClr val="accent2"/>
              </a:solidFill>
              <a:latin typeface="Times New Roman" panose="02020603050405020304" pitchFamily="18" charset="0"/>
            </a:endParaRPr>
          </a:p>
        </p:txBody>
      </p:sp>
      <p:sp>
        <p:nvSpPr>
          <p:cNvPr id="6149" name="TextBox 23"/>
          <p:cNvSpPr txBox="1">
            <a:spLocks noChangeArrowheads="1"/>
          </p:cNvSpPr>
          <p:nvPr/>
        </p:nvSpPr>
        <p:spPr bwMode="auto">
          <a:xfrm>
            <a:off x="1522413" y="865187"/>
            <a:ext cx="72882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“Phong trào văn hóa Phục hưng” là khôi phục những tinh hoa văn hóa cổ đại của Hy lạp và Rô ma, đồng thời phát triển nó ở tầm cao mới.</a:t>
            </a:r>
            <a:endParaRPr lang="vi-VN" altLang="vi-VN" sz="2000">
              <a:solidFill>
                <a:schemeClr val="accent2"/>
              </a:solidFill>
              <a:latin typeface="Times New Roman" panose="02020603050405020304" pitchFamily="18" charset="0"/>
            </a:endParaRPr>
          </a:p>
        </p:txBody>
      </p:sp>
      <p:sp>
        <p:nvSpPr>
          <p:cNvPr id="6150" name="TextBox 24"/>
          <p:cNvSpPr txBox="1">
            <a:spLocks noChangeArrowheads="1"/>
          </p:cNvSpPr>
          <p:nvPr/>
        </p:nvSpPr>
        <p:spPr bwMode="auto">
          <a:xfrm>
            <a:off x="111125" y="1430337"/>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b. Nguyên nhân:</a:t>
            </a:r>
            <a:endParaRPr lang="vi-VN" altLang="vi-VN" sz="2000">
              <a:solidFill>
                <a:schemeClr val="accent2"/>
              </a:solidFill>
              <a:latin typeface="Times New Roman" panose="02020603050405020304" pitchFamily="18" charset="0"/>
            </a:endParaRPr>
          </a:p>
        </p:txBody>
      </p:sp>
      <p:sp>
        <p:nvSpPr>
          <p:cNvPr id="6151" name="TextBox 25"/>
          <p:cNvSpPr txBox="1">
            <a:spLocks noChangeArrowheads="1"/>
          </p:cNvSpPr>
          <p:nvPr/>
        </p:nvSpPr>
        <p:spPr bwMode="auto">
          <a:xfrm>
            <a:off x="1762125" y="1457325"/>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Giai cấp tư sản có thế lực về kinh tế nhưng chưa có địa vị xã hội.</a:t>
            </a:r>
            <a:endParaRPr lang="vi-VN" altLang="vi-VN" sz="2000" b="1">
              <a:solidFill>
                <a:schemeClr val="accent2"/>
              </a:solidFill>
              <a:latin typeface="Arial Narrow" panose="020B0606020202030204" pitchFamily="34" charset="0"/>
            </a:endParaRPr>
          </a:p>
        </p:txBody>
      </p:sp>
      <p:sp>
        <p:nvSpPr>
          <p:cNvPr id="6152" name="TextBox 26"/>
          <p:cNvSpPr txBox="1">
            <a:spLocks noChangeArrowheads="1"/>
          </p:cNvSpPr>
          <p:nvPr/>
        </p:nvSpPr>
        <p:spPr bwMode="auto">
          <a:xfrm>
            <a:off x="1749425" y="1743075"/>
            <a:ext cx="73802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Những quan điểm lỗi thời của xã hội phong kiến kìm hãm sự phát triển của giai cấp tư sản.</a:t>
            </a:r>
          </a:p>
        </p:txBody>
      </p:sp>
      <p:sp>
        <p:nvSpPr>
          <p:cNvPr id="19" name="TextBox 18"/>
          <p:cNvSpPr txBox="1">
            <a:spLocks noChangeArrowheads="1"/>
          </p:cNvSpPr>
          <p:nvPr/>
        </p:nvSpPr>
        <p:spPr bwMode="auto">
          <a:xfrm>
            <a:off x="111125" y="2217737"/>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c. Nội dung:</a:t>
            </a:r>
            <a:endParaRPr lang="vi-VN" altLang="vi-VN" sz="2000">
              <a:solidFill>
                <a:schemeClr val="accent2"/>
              </a:solidFill>
              <a:latin typeface="Times New Roman" panose="02020603050405020304" pitchFamily="18" charset="0"/>
            </a:endParaRPr>
          </a:p>
        </p:txBody>
      </p:sp>
      <p:grpSp>
        <p:nvGrpSpPr>
          <p:cNvPr id="3" name="Group 2"/>
          <p:cNvGrpSpPr>
            <a:grpSpLocks/>
          </p:cNvGrpSpPr>
          <p:nvPr/>
        </p:nvGrpSpPr>
        <p:grpSpPr bwMode="auto">
          <a:xfrm>
            <a:off x="1304925" y="2511425"/>
            <a:ext cx="3871913" cy="1768475"/>
            <a:chOff x="1371600" y="2905623"/>
            <a:chExt cx="3871210" cy="1768991"/>
          </a:xfrm>
        </p:grpSpPr>
        <p:pic>
          <p:nvPicPr>
            <p:cNvPr id="6164" name="Picture 4" descr="http://t2.gstatic.com/images?q=tbn:ANd9GcTCdt8gia49zdPqHOup1Co2P0ZA02-nW1P6cv9mkuVDhodA9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24379"/>
              <a:ext cx="2026122" cy="17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3390533" y="2905623"/>
              <a:ext cx="1852277" cy="1754699"/>
            </a:xfrm>
            <a:prstGeom prst="rect">
              <a:avLst/>
            </a:prstGeom>
            <a:noFill/>
          </p:spPr>
          <p:txBody>
            <a:bodyPr>
              <a:spAutoFit/>
            </a:bodyPr>
            <a:lstStyle/>
            <a:p>
              <a:pPr algn="just" eaLnBrk="1" hangingPunct="1">
                <a:defRPr/>
              </a:pPr>
              <a:r>
                <a:rPr lang="vi-VN" b="1" dirty="0">
                  <a:latin typeface="Arial Narrow" panose="020B0606020202030204" pitchFamily="34" charset="0"/>
                </a:rPr>
                <a:t>Bức tranh nghệ thuật thể hiện </a:t>
              </a:r>
              <a:r>
                <a:rPr lang="vi-VN" b="1" dirty="0">
                  <a:solidFill>
                    <a:srgbClr val="FF0000"/>
                  </a:solidFill>
                  <a:latin typeface="Arial Narrow" panose="020B0606020202030204" pitchFamily="34" charset="0"/>
                </a:rPr>
                <a:t>hệ địa tâm </a:t>
              </a:r>
              <a:r>
                <a:rPr lang="vi-VN" b="1" dirty="0">
                  <a:latin typeface="Arial Narrow" panose="020B0606020202030204" pitchFamily="34" charset="0"/>
                </a:rPr>
                <a:t>có các dấu hiệu của hệ mặt trời với Trái Đất ở trung tâm</a:t>
              </a:r>
              <a:r>
                <a:rPr lang="vi-VN" b="1" dirty="0">
                  <a:effectLst>
                    <a:outerShdw blurRad="38100" dist="38100" dir="2700000" algn="tl">
                      <a:srgbClr val="000000">
                        <a:alpha val="43137"/>
                      </a:srgbClr>
                    </a:outerShdw>
                  </a:effectLst>
                </a:rPr>
                <a:t>.</a:t>
              </a:r>
            </a:p>
          </p:txBody>
        </p:sp>
      </p:grpSp>
      <p:grpSp>
        <p:nvGrpSpPr>
          <p:cNvPr id="5" name="Group 4"/>
          <p:cNvGrpSpPr>
            <a:grpSpLocks/>
          </p:cNvGrpSpPr>
          <p:nvPr/>
        </p:nvGrpSpPr>
        <p:grpSpPr bwMode="auto">
          <a:xfrm>
            <a:off x="4262438" y="4244975"/>
            <a:ext cx="4348162" cy="2308225"/>
            <a:chOff x="4615911" y="4386808"/>
            <a:chExt cx="4347703" cy="2308324"/>
          </a:xfrm>
        </p:grpSpPr>
        <p:pic>
          <p:nvPicPr>
            <p:cNvPr id="6162" name="Picture 2" descr="http://upload.wikimedia.org/wikipedia/vi/thumb/7/76/Tinhtuongthientuong.jpg/250px-Tinhtuongthientuong.jpg"/>
            <p:cNvPicPr>
              <a:picLocks noChangeAspect="1" noChangeArrowheads="1"/>
            </p:cNvPicPr>
            <p:nvPr/>
          </p:nvPicPr>
          <p:blipFill>
            <a:blip r:embed="rId3">
              <a:extLst>
                <a:ext uri="{28A0092B-C50C-407E-A947-70E740481C1C}">
                  <a14:useLocalDpi xmlns:a14="http://schemas.microsoft.com/office/drawing/2010/main" val="0"/>
                </a:ext>
              </a:extLst>
            </a:blip>
            <a:srcRect l="5811" t="5396" r="4564" b="6639"/>
            <a:stretch>
              <a:fillRect/>
            </a:stretch>
          </p:blipFill>
          <p:spPr bwMode="auto">
            <a:xfrm>
              <a:off x="4615911" y="4462931"/>
              <a:ext cx="2190292" cy="214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39762" y="4386808"/>
              <a:ext cx="2223852" cy="2308324"/>
            </a:xfrm>
            <a:prstGeom prst="rect">
              <a:avLst/>
            </a:prstGeom>
            <a:noFill/>
          </p:spPr>
          <p:txBody>
            <a:bodyPr>
              <a:spAutoFit/>
            </a:bodyPr>
            <a:lstStyle>
              <a:defPPr>
                <a:defRPr lang="en-US"/>
              </a:defPPr>
              <a:lvl1pPr algn="just">
                <a:defRPr b="1">
                  <a:effectLst>
                    <a:outerShdw blurRad="38100" dist="38100" dir="2700000" algn="tl">
                      <a:srgbClr val="000000">
                        <a:alpha val="43137"/>
                      </a:srgbClr>
                    </a:outerShdw>
                  </a:effectLst>
                </a:defRPr>
              </a:lvl1pPr>
            </a:lstStyle>
            <a:p>
              <a:pPr eaLnBrk="1" hangingPunct="1">
                <a:defRPr/>
              </a:pPr>
              <a:r>
                <a:rPr lang="vi-VN">
                  <a:latin typeface="Arial Narrow" panose="020B0606020202030204" pitchFamily="34" charset="0"/>
                </a:rPr>
                <a:t>Từ cuối thế kỷ XVI trở về sau nó dần bị thay thế bởi </a:t>
              </a:r>
              <a:r>
                <a:rPr lang="vi-VN">
                  <a:solidFill>
                    <a:srgbClr val="FF0000"/>
                  </a:solidFill>
                  <a:latin typeface="Arial Narrow" panose="020B0606020202030204" pitchFamily="34" charset="0"/>
                </a:rPr>
                <a:t>hệ nhật tâm </a:t>
              </a:r>
              <a:r>
                <a:rPr lang="vi-VN">
                  <a:latin typeface="Arial Narrow" panose="020B0606020202030204" pitchFamily="34" charset="0"/>
                </a:rPr>
                <a:t>nói rằng Mặt trời nằm ở trung tâm vũ trụ, trong khi Trái Đất và các hành tinh khác quay quanh nó.</a:t>
              </a:r>
            </a:p>
          </p:txBody>
        </p:sp>
      </p:grpSp>
      <p:grpSp>
        <p:nvGrpSpPr>
          <p:cNvPr id="7" name="Group 6"/>
          <p:cNvGrpSpPr>
            <a:grpSpLocks/>
          </p:cNvGrpSpPr>
          <p:nvPr/>
        </p:nvGrpSpPr>
        <p:grpSpPr bwMode="auto">
          <a:xfrm>
            <a:off x="5502275" y="2227262"/>
            <a:ext cx="1289050" cy="1793875"/>
            <a:chOff x="5501797" y="2488921"/>
            <a:chExt cx="1289213" cy="1793630"/>
          </a:xfrm>
        </p:grpSpPr>
        <p:pic>
          <p:nvPicPr>
            <p:cNvPr id="6160" name="Picture 2" descr="https://upload.wikimedia.org/wikipedia/commons/f/f2/Nikolaus_Kopernik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797" y="2488921"/>
              <a:ext cx="1289213" cy="15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TextBox 5"/>
            <p:cNvSpPr txBox="1">
              <a:spLocks noChangeArrowheads="1"/>
            </p:cNvSpPr>
            <p:nvPr/>
          </p:nvSpPr>
          <p:spPr bwMode="auto">
            <a:xfrm>
              <a:off x="5501797" y="3913219"/>
              <a:ext cx="1289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vi-VN" sz="1800" b="1">
                  <a:solidFill>
                    <a:schemeClr val="accent2"/>
                  </a:solidFill>
                  <a:latin typeface="Arial Narrow" panose="020B0606020202030204" pitchFamily="34" charset="0"/>
                </a:rPr>
                <a:t>Copernicus</a:t>
              </a:r>
            </a:p>
          </p:txBody>
        </p:sp>
      </p:grpSp>
      <p:grpSp>
        <p:nvGrpSpPr>
          <p:cNvPr id="10" name="Group 9"/>
          <p:cNvGrpSpPr>
            <a:grpSpLocks/>
          </p:cNvGrpSpPr>
          <p:nvPr/>
        </p:nvGrpSpPr>
        <p:grpSpPr bwMode="auto">
          <a:xfrm>
            <a:off x="7299325" y="2227262"/>
            <a:ext cx="1311275" cy="1800225"/>
            <a:chOff x="7298976" y="2488921"/>
            <a:chExt cx="1311625" cy="1801259"/>
          </a:xfrm>
        </p:grpSpPr>
        <p:pic>
          <p:nvPicPr>
            <p:cNvPr id="6158" name="Picture 4" descr="https://upload.wikimedia.org/wikipedia/commons/thumb/c/cc/Galileo.arp.300pix.jpg/270px-Galileo.arp.300pi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665" y="2488921"/>
              <a:ext cx="1290936" cy="15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Box 8"/>
            <p:cNvSpPr txBox="1">
              <a:spLocks noChangeArrowheads="1"/>
            </p:cNvSpPr>
            <p:nvPr/>
          </p:nvSpPr>
          <p:spPr bwMode="auto">
            <a:xfrm>
              <a:off x="7298976" y="3920848"/>
              <a:ext cx="1311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chemeClr val="accent2"/>
                  </a:solidFill>
                  <a:latin typeface="Arial Narrow" panose="020B0606020202030204" pitchFamily="34" charset="0"/>
                </a:rPr>
                <a:t>Galileo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8740" y="37475"/>
            <a:ext cx="9144000" cy="738664"/>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altLang="vi-VN" sz="2400" b="1" dirty="0" err="1">
                <a:solidFill>
                  <a:srgbClr val="FF0066"/>
                </a:solidFill>
                <a:effectLst>
                  <a:outerShdw blurRad="38100" dist="38100" dir="2700000" algn="tl">
                    <a:srgbClr val="000000">
                      <a:alpha val="43137"/>
                    </a:srgbClr>
                  </a:outerShdw>
                </a:effectLst>
              </a:rPr>
              <a:t>Bài</a:t>
            </a:r>
            <a:r>
              <a:rPr lang="en-US" altLang="vi-VN" sz="2400" b="1" dirty="0">
                <a:solidFill>
                  <a:srgbClr val="FF0066"/>
                </a:solidFill>
                <a:effectLst>
                  <a:outerShdw blurRad="38100" dist="38100" dir="2700000" algn="tl">
                    <a:srgbClr val="000000">
                      <a:alpha val="43137"/>
                    </a:srgbClr>
                  </a:outerShdw>
                </a:effectLst>
              </a:rPr>
              <a:t> 3</a:t>
            </a:r>
            <a:r>
              <a:rPr lang="en-US" altLang="vi-VN" b="1" dirty="0">
                <a:solidFill>
                  <a:srgbClr val="FF0066"/>
                </a:solidFill>
                <a:effectLst>
                  <a:outerShdw blurRad="38100" dist="38100" dir="2700000" algn="tl">
                    <a:srgbClr val="000000">
                      <a:alpha val="43137"/>
                    </a:srgbClr>
                  </a:outerShdw>
                </a:effectLst>
              </a:rPr>
              <a:t>:  </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 CHỐNG PHONG KIẾN </a:t>
            </a:r>
          </a:p>
          <a:p>
            <a:pPr algn="ctr" eaLnBrk="1" hangingPunct="1">
              <a:defRPr/>
            </a:pP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b="1"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
        <p:nvSpPr>
          <p:cNvPr id="7171" name="TextBox 17"/>
          <p:cNvSpPr txBox="1">
            <a:spLocks noChangeArrowheads="1"/>
          </p:cNvSpPr>
          <p:nvPr/>
        </p:nvSpPr>
        <p:spPr bwMode="auto">
          <a:xfrm>
            <a:off x="41275" y="64135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a:solidFill>
                  <a:schemeClr val="accent2"/>
                </a:solidFill>
                <a:latin typeface="Arial Narrow" panose="020B0606020202030204" pitchFamily="34" charset="0"/>
              </a:rPr>
              <a:t>1. Phong trào văn hóa Phục hưng (thế kỷ XIV-XVII):</a:t>
            </a:r>
            <a:endParaRPr lang="vi-VN" altLang="vi-VN" sz="2000">
              <a:solidFill>
                <a:schemeClr val="accent2"/>
              </a:solidFill>
              <a:latin typeface="Times New Roman" panose="02020603050405020304" pitchFamily="18" charset="0"/>
            </a:endParaRPr>
          </a:p>
        </p:txBody>
      </p:sp>
      <p:sp>
        <p:nvSpPr>
          <p:cNvPr id="7172" name="TextBox 21"/>
          <p:cNvSpPr txBox="1">
            <a:spLocks noChangeArrowheads="1"/>
          </p:cNvSpPr>
          <p:nvPr/>
        </p:nvSpPr>
        <p:spPr bwMode="auto">
          <a:xfrm>
            <a:off x="117475" y="969962"/>
            <a:ext cx="20304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a. Khái niệm:</a:t>
            </a:r>
            <a:endParaRPr lang="vi-VN" altLang="vi-VN" sz="2000">
              <a:solidFill>
                <a:schemeClr val="accent2"/>
              </a:solidFill>
              <a:latin typeface="Times New Roman" panose="02020603050405020304" pitchFamily="18" charset="0"/>
            </a:endParaRPr>
          </a:p>
        </p:txBody>
      </p:sp>
      <p:sp>
        <p:nvSpPr>
          <p:cNvPr id="7173" name="TextBox 23"/>
          <p:cNvSpPr txBox="1">
            <a:spLocks noChangeArrowheads="1"/>
          </p:cNvSpPr>
          <p:nvPr/>
        </p:nvSpPr>
        <p:spPr bwMode="auto">
          <a:xfrm>
            <a:off x="1522413" y="957262"/>
            <a:ext cx="72882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“Phong trào văn hóa Phục hưng” là khôi phục những tinh hoa văn hóa cổ đại của Hy lạp và Rô ma, đồng thời phát triển nó ở tầm cao mới.</a:t>
            </a:r>
            <a:endParaRPr lang="vi-VN" altLang="vi-VN" sz="2000">
              <a:solidFill>
                <a:schemeClr val="accent2"/>
              </a:solidFill>
              <a:latin typeface="Times New Roman" panose="02020603050405020304" pitchFamily="18" charset="0"/>
            </a:endParaRPr>
          </a:p>
        </p:txBody>
      </p:sp>
      <p:sp>
        <p:nvSpPr>
          <p:cNvPr id="7174" name="TextBox 24"/>
          <p:cNvSpPr txBox="1">
            <a:spLocks noChangeArrowheads="1"/>
          </p:cNvSpPr>
          <p:nvPr/>
        </p:nvSpPr>
        <p:spPr bwMode="auto">
          <a:xfrm>
            <a:off x="111125" y="1522412"/>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b. Nguyên nhân:</a:t>
            </a:r>
            <a:endParaRPr lang="vi-VN" altLang="vi-VN" sz="2000">
              <a:solidFill>
                <a:schemeClr val="accent2"/>
              </a:solidFill>
              <a:latin typeface="Times New Roman" panose="02020603050405020304" pitchFamily="18" charset="0"/>
            </a:endParaRPr>
          </a:p>
        </p:txBody>
      </p:sp>
      <p:sp>
        <p:nvSpPr>
          <p:cNvPr id="7175" name="TextBox 25"/>
          <p:cNvSpPr txBox="1">
            <a:spLocks noChangeArrowheads="1"/>
          </p:cNvSpPr>
          <p:nvPr/>
        </p:nvSpPr>
        <p:spPr bwMode="auto">
          <a:xfrm>
            <a:off x="1762125" y="1549400"/>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Giai cấp tư sản có thế lực về kinh tế nhưng chưa có địa vị xã hội.</a:t>
            </a:r>
            <a:endParaRPr lang="vi-VN" altLang="vi-VN" sz="2000" b="1">
              <a:solidFill>
                <a:schemeClr val="accent2"/>
              </a:solidFill>
              <a:latin typeface="Arial Narrow" panose="020B0606020202030204" pitchFamily="34" charset="0"/>
            </a:endParaRPr>
          </a:p>
        </p:txBody>
      </p:sp>
      <p:sp>
        <p:nvSpPr>
          <p:cNvPr id="7176" name="TextBox 26"/>
          <p:cNvSpPr txBox="1">
            <a:spLocks noChangeArrowheads="1"/>
          </p:cNvSpPr>
          <p:nvPr/>
        </p:nvSpPr>
        <p:spPr bwMode="auto">
          <a:xfrm>
            <a:off x="1749425" y="1835150"/>
            <a:ext cx="73802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Những quan điểm lỗi thời của xã hội phong kiến kìm hãm sự phát triển của giai cấp tư sản.</a:t>
            </a:r>
          </a:p>
        </p:txBody>
      </p:sp>
      <p:sp>
        <p:nvSpPr>
          <p:cNvPr id="7177" name="TextBox 18"/>
          <p:cNvSpPr txBox="1">
            <a:spLocks noChangeArrowheads="1"/>
          </p:cNvSpPr>
          <p:nvPr/>
        </p:nvSpPr>
        <p:spPr bwMode="auto">
          <a:xfrm>
            <a:off x="111125" y="2309812"/>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c. Nội dung:</a:t>
            </a:r>
            <a:endParaRPr lang="vi-VN" altLang="vi-VN" sz="2000">
              <a:solidFill>
                <a:schemeClr val="accent2"/>
              </a:solidFill>
              <a:latin typeface="Times New Roman" panose="02020603050405020304" pitchFamily="18" charset="0"/>
            </a:endParaRPr>
          </a:p>
        </p:txBody>
      </p:sp>
      <p:grpSp>
        <p:nvGrpSpPr>
          <p:cNvPr id="11" name="Group 10"/>
          <p:cNvGrpSpPr>
            <a:grpSpLocks/>
          </p:cNvGrpSpPr>
          <p:nvPr/>
        </p:nvGrpSpPr>
        <p:grpSpPr bwMode="auto">
          <a:xfrm>
            <a:off x="468313" y="3411537"/>
            <a:ext cx="1674812" cy="2482850"/>
            <a:chOff x="1305740" y="3157902"/>
            <a:chExt cx="1674612" cy="2482855"/>
          </a:xfrm>
        </p:grpSpPr>
        <p:pic>
          <p:nvPicPr>
            <p:cNvPr id="7197" name="Picture 2" descr="https://upload.wikimedia.org/wikipedia/commons/thumb/a/a2/Shakespeare.jpg/250px-Shakespe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740" y="3157902"/>
              <a:ext cx="1674611" cy="214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1"/>
            <p:cNvSpPr txBox="1">
              <a:spLocks noChangeArrowheads="1"/>
            </p:cNvSpPr>
            <p:nvPr/>
          </p:nvSpPr>
          <p:spPr bwMode="auto">
            <a:xfrm>
              <a:off x="1305740" y="5271425"/>
              <a:ext cx="1674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chemeClr val="accent2"/>
                  </a:solidFill>
                  <a:latin typeface="Arial Narrow" panose="020B0606020202030204" pitchFamily="34" charset="0"/>
                </a:rPr>
                <a:t>W. Shakespeare</a:t>
              </a:r>
              <a:endParaRPr lang="vi-VN" altLang="vi-VN" sz="1800">
                <a:latin typeface="Times New Roman" panose="02020603050405020304" pitchFamily="18" charset="0"/>
              </a:endParaRPr>
            </a:p>
          </p:txBody>
        </p:sp>
      </p:grpSp>
      <p:pic>
        <p:nvPicPr>
          <p:cNvPr id="81924" name="Picture 4" descr="http://i43.tower.com/images/mm100622207/othello-william-shakespeare-paperback-cover-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52700"/>
            <a:ext cx="16002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http://www.sachbaovn.vn/cover/2668_Romeo-and-Juli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3998912"/>
            <a:ext cx="175418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8" descr="https://farm6.staticflickr.com/5113/14440730142_ab6d0c56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925" y="2514600"/>
            <a:ext cx="171132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a:grpSpLocks/>
          </p:cNvGrpSpPr>
          <p:nvPr/>
        </p:nvGrpSpPr>
        <p:grpSpPr bwMode="auto">
          <a:xfrm>
            <a:off x="139700" y="3462337"/>
            <a:ext cx="2009775" cy="2349500"/>
            <a:chOff x="2310605" y="4072384"/>
            <a:chExt cx="2011233" cy="2348793"/>
          </a:xfrm>
        </p:grpSpPr>
        <p:pic>
          <p:nvPicPr>
            <p:cNvPr id="7195" name="Picture 10" descr="http://www.leonardodavinci.net/images/leonardo-da-vinc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7473" y="4072384"/>
              <a:ext cx="1817498" cy="203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6" name="TextBox 29"/>
            <p:cNvSpPr txBox="1">
              <a:spLocks noChangeArrowheads="1"/>
            </p:cNvSpPr>
            <p:nvPr/>
          </p:nvSpPr>
          <p:spPr bwMode="auto">
            <a:xfrm>
              <a:off x="2310605" y="6051845"/>
              <a:ext cx="2011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chemeClr val="accent2"/>
                  </a:solidFill>
                  <a:latin typeface="Arial Narrow" panose="020B0606020202030204" pitchFamily="34" charset="0"/>
                </a:rPr>
                <a:t>Leonardo da Vinci</a:t>
              </a:r>
            </a:p>
          </p:txBody>
        </p:sp>
      </p:grpSp>
      <p:grpSp>
        <p:nvGrpSpPr>
          <p:cNvPr id="15" name="Group 14"/>
          <p:cNvGrpSpPr>
            <a:grpSpLocks/>
          </p:cNvGrpSpPr>
          <p:nvPr/>
        </p:nvGrpSpPr>
        <p:grpSpPr bwMode="auto">
          <a:xfrm>
            <a:off x="2117725" y="2495550"/>
            <a:ext cx="1782763" cy="2460625"/>
            <a:chOff x="2648370" y="3737137"/>
            <a:chExt cx="1519602" cy="2461228"/>
          </a:xfrm>
        </p:grpSpPr>
        <p:pic>
          <p:nvPicPr>
            <p:cNvPr id="7193" name="Picture 12" descr="https://upload.wikimedia.org/wikipedia/commons/thumb/e/ec/Mona_Lisa%2C_by_Leonardo_da_Vinci%2C_from_C2RMF_retouched.jpg/800px-Mona_Lisa%2C_by_Leonardo_da_Vinci%2C_from_C2RMF_retouch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6122" y="3737137"/>
              <a:ext cx="1471850" cy="18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TextBox 13"/>
            <p:cNvSpPr txBox="1">
              <a:spLocks noChangeArrowheads="1"/>
            </p:cNvSpPr>
            <p:nvPr/>
          </p:nvSpPr>
          <p:spPr bwMode="auto">
            <a:xfrm>
              <a:off x="2648370" y="5552034"/>
              <a:ext cx="15196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rgbClr val="0033CC"/>
                  </a:solidFill>
                  <a:latin typeface="Arial Narrow" panose="020B0606020202030204" pitchFamily="34" charset="0"/>
                </a:rPr>
                <a:t>Mona Lisa</a:t>
              </a:r>
            </a:p>
            <a:p>
              <a:pPr algn="ctr" eaLnBrk="1" hangingPunct="1">
                <a:spcBef>
                  <a:spcPct val="0"/>
                </a:spcBef>
                <a:buFontTx/>
                <a:buNone/>
              </a:pPr>
              <a:r>
                <a:rPr lang="it-IT" altLang="vi-VN" sz="1800" b="1">
                  <a:solidFill>
                    <a:srgbClr val="0033CC"/>
                  </a:solidFill>
                  <a:latin typeface="Arial Narrow" panose="020B0606020202030204" pitchFamily="34" charset="0"/>
                </a:rPr>
                <a:t>(</a:t>
              </a:r>
              <a:r>
                <a:rPr lang="vi-VN" altLang="vi-VN" sz="1800" b="1">
                  <a:solidFill>
                    <a:srgbClr val="0033CC"/>
                  </a:solidFill>
                  <a:latin typeface="Arial Narrow" panose="020B0606020202030204" pitchFamily="34" charset="0"/>
                </a:rPr>
                <a:t>L</a:t>
              </a:r>
              <a:r>
                <a:rPr lang="it-IT" altLang="vi-VN" sz="1800" b="1">
                  <a:solidFill>
                    <a:srgbClr val="0033CC"/>
                  </a:solidFill>
                  <a:latin typeface="Arial Narrow" panose="020B0606020202030204" pitchFamily="34" charset="0"/>
                </a:rPr>
                <a:t>a Gioconda)</a:t>
              </a:r>
              <a:endParaRPr lang="vi-VN" altLang="vi-VN" sz="1800" b="1">
                <a:solidFill>
                  <a:srgbClr val="0033CC"/>
                </a:solidFill>
                <a:latin typeface="Arial Narrow" panose="020B0606020202030204" pitchFamily="34" charset="0"/>
              </a:endParaRPr>
            </a:p>
          </p:txBody>
        </p:sp>
      </p:grpSp>
      <p:grpSp>
        <p:nvGrpSpPr>
          <p:cNvPr id="17" name="Group 16"/>
          <p:cNvGrpSpPr>
            <a:grpSpLocks/>
          </p:cNvGrpSpPr>
          <p:nvPr/>
        </p:nvGrpSpPr>
        <p:grpSpPr bwMode="auto">
          <a:xfrm>
            <a:off x="4151313" y="2166937"/>
            <a:ext cx="3395662" cy="1992313"/>
            <a:chOff x="5943599" y="3749385"/>
            <a:chExt cx="3395484" cy="1993163"/>
          </a:xfrm>
        </p:grpSpPr>
        <p:sp>
          <p:nvSpPr>
            <p:cNvPr id="7191" name="TextBox 36"/>
            <p:cNvSpPr txBox="1">
              <a:spLocks noChangeArrowheads="1"/>
            </p:cNvSpPr>
            <p:nvPr/>
          </p:nvSpPr>
          <p:spPr bwMode="auto">
            <a:xfrm>
              <a:off x="5943599" y="5373216"/>
              <a:ext cx="3395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chemeClr val="accent2"/>
                  </a:solidFill>
                  <a:latin typeface="Arial Narrow" panose="020B0606020202030204" pitchFamily="34" charset="0"/>
                </a:rPr>
                <a:t>Bữa ăn tối cuối cùng</a:t>
              </a:r>
            </a:p>
          </p:txBody>
        </p:sp>
        <p:pic>
          <p:nvPicPr>
            <p:cNvPr id="7192" name="Picture 16" descr="http://images.ngaynay.vn/t500/Uploaded/thutrang/2014_10_10/lastsupperdavinc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749385"/>
              <a:ext cx="3395483" cy="169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3976688" y="4211637"/>
            <a:ext cx="2905125" cy="2222500"/>
            <a:chOff x="4161888" y="4465999"/>
            <a:chExt cx="2904784" cy="2222500"/>
          </a:xfrm>
        </p:grpSpPr>
        <p:pic>
          <p:nvPicPr>
            <p:cNvPr id="7189" name="Picture 18" descr="http://hanoidesign.vn/upload/img/trien%20lam%20leonardo/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1888" y="4465999"/>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TextBox 42"/>
            <p:cNvSpPr txBox="1">
              <a:spLocks noChangeArrowheads="1"/>
            </p:cNvSpPr>
            <p:nvPr/>
          </p:nvSpPr>
          <p:spPr bwMode="auto">
            <a:xfrm>
              <a:off x="6348162" y="4545198"/>
              <a:ext cx="71851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chemeClr val="accent2"/>
                  </a:solidFill>
                  <a:latin typeface="Arial Narrow" panose="020B0606020202030204" pitchFamily="34" charset="0"/>
                </a:rPr>
                <a:t>Đức mẹ đồng trinh trong hang đá</a:t>
              </a:r>
            </a:p>
          </p:txBody>
        </p:sp>
      </p:grpSp>
      <p:grpSp>
        <p:nvGrpSpPr>
          <p:cNvPr id="21" name="Group 20"/>
          <p:cNvGrpSpPr>
            <a:grpSpLocks/>
          </p:cNvGrpSpPr>
          <p:nvPr/>
        </p:nvGrpSpPr>
        <p:grpSpPr bwMode="auto">
          <a:xfrm>
            <a:off x="7024688" y="3736975"/>
            <a:ext cx="1889125" cy="2892425"/>
            <a:chOff x="7025099" y="3906261"/>
            <a:chExt cx="1888747" cy="2892914"/>
          </a:xfrm>
        </p:grpSpPr>
        <p:sp>
          <p:nvSpPr>
            <p:cNvPr id="7187" name="TextBox 37"/>
            <p:cNvSpPr txBox="1">
              <a:spLocks noChangeArrowheads="1"/>
            </p:cNvSpPr>
            <p:nvPr/>
          </p:nvSpPr>
          <p:spPr bwMode="auto">
            <a:xfrm>
              <a:off x="7025099" y="6152844"/>
              <a:ext cx="1785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chemeClr val="accent2"/>
                  </a:solidFill>
                  <a:latin typeface="Arial Narrow" panose="020B0606020202030204" pitchFamily="34" charset="0"/>
                </a:rPr>
                <a:t>Người đàn bà </a:t>
              </a:r>
            </a:p>
            <a:p>
              <a:pPr algn="ctr" eaLnBrk="1" hangingPunct="1">
                <a:spcBef>
                  <a:spcPct val="0"/>
                </a:spcBef>
                <a:buFontTx/>
                <a:buNone/>
              </a:pPr>
              <a:r>
                <a:rPr lang="vi-VN" altLang="vi-VN" sz="1800" b="1">
                  <a:solidFill>
                    <a:schemeClr val="accent2"/>
                  </a:solidFill>
                  <a:latin typeface="Arial Narrow" panose="020B0606020202030204" pitchFamily="34" charset="0"/>
                </a:rPr>
                <a:t>và con chồn</a:t>
              </a:r>
            </a:p>
          </p:txBody>
        </p:sp>
        <p:pic>
          <p:nvPicPr>
            <p:cNvPr id="718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4892" y="3906261"/>
              <a:ext cx="1818954" cy="22826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81924"/>
                                        </p:tgtEl>
                                        <p:attrNameLst>
                                          <p:attrName>style.visibility</p:attrName>
                                        </p:attrNameLst>
                                      </p:cBhvr>
                                      <p:to>
                                        <p:strVal val="visible"/>
                                      </p:to>
                                    </p:set>
                                    <p:animEffect transition="in" filter="wedge">
                                      <p:cBhvr>
                                        <p:cTn id="13" dur="2000"/>
                                        <p:tgtEl>
                                          <p:spTgt spid="81924"/>
                                        </p:tgtEl>
                                      </p:cBhvr>
                                    </p:animEffect>
                                  </p:childTnLst>
                                </p:cTn>
                              </p:par>
                            </p:childTnLst>
                          </p:cTn>
                        </p:par>
                        <p:par>
                          <p:cTn id="14" fill="hold" nodeType="afterGroup">
                            <p:stCondLst>
                              <p:cond delay="2000"/>
                            </p:stCondLst>
                            <p:childTnLst>
                              <p:par>
                                <p:cTn id="15" presetID="20" presetClass="entr" presetSubtype="0" fill="hold" nodeType="afterEffect">
                                  <p:stCondLst>
                                    <p:cond delay="0"/>
                                  </p:stCondLst>
                                  <p:childTnLst>
                                    <p:set>
                                      <p:cBhvr>
                                        <p:cTn id="16" dur="1" fill="hold">
                                          <p:stCondLst>
                                            <p:cond delay="0"/>
                                          </p:stCondLst>
                                        </p:cTn>
                                        <p:tgtEl>
                                          <p:spTgt spid="81926"/>
                                        </p:tgtEl>
                                        <p:attrNameLst>
                                          <p:attrName>style.visibility</p:attrName>
                                        </p:attrNameLst>
                                      </p:cBhvr>
                                      <p:to>
                                        <p:strVal val="visible"/>
                                      </p:to>
                                    </p:set>
                                    <p:animEffect transition="in" filter="wedge">
                                      <p:cBhvr>
                                        <p:cTn id="17" dur="2000"/>
                                        <p:tgtEl>
                                          <p:spTgt spid="81926"/>
                                        </p:tgtEl>
                                      </p:cBhvr>
                                    </p:animEffect>
                                  </p:childTnLst>
                                </p:cTn>
                              </p:par>
                            </p:childTnLst>
                          </p:cTn>
                        </p:par>
                        <p:par>
                          <p:cTn id="18" fill="hold" nodeType="afterGroup">
                            <p:stCondLst>
                              <p:cond delay="4000"/>
                            </p:stCondLst>
                            <p:childTnLst>
                              <p:par>
                                <p:cTn id="19" presetID="20" presetClass="entr" presetSubtype="0" fill="hold" nodeType="afterEffect">
                                  <p:stCondLst>
                                    <p:cond delay="0"/>
                                  </p:stCondLst>
                                  <p:childTnLst>
                                    <p:set>
                                      <p:cBhvr>
                                        <p:cTn id="20" dur="1" fill="hold">
                                          <p:stCondLst>
                                            <p:cond delay="0"/>
                                          </p:stCondLst>
                                        </p:cTn>
                                        <p:tgtEl>
                                          <p:spTgt spid="81928"/>
                                        </p:tgtEl>
                                        <p:attrNameLst>
                                          <p:attrName>style.visibility</p:attrName>
                                        </p:attrNameLst>
                                      </p:cBhvr>
                                      <p:to>
                                        <p:strVal val="visible"/>
                                      </p:to>
                                    </p:set>
                                    <p:animEffect transition="in" filter="wedge">
                                      <p:cBhvr>
                                        <p:cTn id="21" dur="2000"/>
                                        <p:tgtEl>
                                          <p:spTgt spid="819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32" fill="hold" nodeType="clickEffect">
                                  <p:stCondLst>
                                    <p:cond delay="0"/>
                                  </p:stCondLst>
                                  <p:childTnLst>
                                    <p:anim calcmode="lin" valueType="num">
                                      <p:cBhvr>
                                        <p:cTn id="25" dur="500"/>
                                        <p:tgtEl>
                                          <p:spTgt spid="11"/>
                                        </p:tgtEl>
                                        <p:attrNameLst>
                                          <p:attrName>ppt_w</p:attrName>
                                        </p:attrNameLst>
                                      </p:cBhvr>
                                      <p:tavLst>
                                        <p:tav tm="0">
                                          <p:val>
                                            <p:strVal val="ppt_w"/>
                                          </p:val>
                                        </p:tav>
                                        <p:tav tm="100000">
                                          <p:val>
                                            <p:fltVal val="0"/>
                                          </p:val>
                                        </p:tav>
                                      </p:tavLst>
                                    </p:anim>
                                    <p:anim calcmode="lin" valueType="num">
                                      <p:cBhvr>
                                        <p:cTn id="26" dur="500"/>
                                        <p:tgtEl>
                                          <p:spTgt spid="11"/>
                                        </p:tgtEl>
                                        <p:attrNameLst>
                                          <p:attrName>ppt_h</p:attrName>
                                        </p:attrNameLst>
                                      </p:cBhvr>
                                      <p:tavLst>
                                        <p:tav tm="0">
                                          <p:val>
                                            <p:strVal val="ppt_h"/>
                                          </p:val>
                                        </p:tav>
                                        <p:tav tm="100000">
                                          <p:val>
                                            <p:fltVal val="0"/>
                                          </p:val>
                                        </p:tav>
                                      </p:tavLst>
                                    </p:anim>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81924"/>
                                        </p:tgtEl>
                                        <p:attrNameLst>
                                          <p:attrName>ppt_w</p:attrName>
                                        </p:attrNameLst>
                                      </p:cBhvr>
                                      <p:tavLst>
                                        <p:tav tm="0">
                                          <p:val>
                                            <p:strVal val="ppt_w"/>
                                          </p:val>
                                        </p:tav>
                                        <p:tav tm="100000">
                                          <p:val>
                                            <p:fltVal val="0"/>
                                          </p:val>
                                        </p:tav>
                                      </p:tavLst>
                                    </p:anim>
                                    <p:anim calcmode="lin" valueType="num">
                                      <p:cBhvr>
                                        <p:cTn id="31" dur="500"/>
                                        <p:tgtEl>
                                          <p:spTgt spid="81924"/>
                                        </p:tgtEl>
                                        <p:attrNameLst>
                                          <p:attrName>ppt_h</p:attrName>
                                        </p:attrNameLst>
                                      </p:cBhvr>
                                      <p:tavLst>
                                        <p:tav tm="0">
                                          <p:val>
                                            <p:strVal val="ppt_h"/>
                                          </p:val>
                                        </p:tav>
                                        <p:tav tm="100000">
                                          <p:val>
                                            <p:fltVal val="0"/>
                                          </p:val>
                                        </p:tav>
                                      </p:tavLst>
                                    </p:anim>
                                    <p:animEffect transition="out" filter="fade">
                                      <p:cBhvr>
                                        <p:cTn id="32" dur="500"/>
                                        <p:tgtEl>
                                          <p:spTgt spid="81924"/>
                                        </p:tgtEl>
                                      </p:cBhvr>
                                    </p:animEffect>
                                    <p:set>
                                      <p:cBhvr>
                                        <p:cTn id="33" dur="1" fill="hold">
                                          <p:stCondLst>
                                            <p:cond delay="499"/>
                                          </p:stCondLst>
                                        </p:cTn>
                                        <p:tgtEl>
                                          <p:spTgt spid="81924"/>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81926"/>
                                        </p:tgtEl>
                                        <p:attrNameLst>
                                          <p:attrName>ppt_w</p:attrName>
                                        </p:attrNameLst>
                                      </p:cBhvr>
                                      <p:tavLst>
                                        <p:tav tm="0">
                                          <p:val>
                                            <p:strVal val="ppt_w"/>
                                          </p:val>
                                        </p:tav>
                                        <p:tav tm="100000">
                                          <p:val>
                                            <p:fltVal val="0"/>
                                          </p:val>
                                        </p:tav>
                                      </p:tavLst>
                                    </p:anim>
                                    <p:anim calcmode="lin" valueType="num">
                                      <p:cBhvr>
                                        <p:cTn id="36" dur="500"/>
                                        <p:tgtEl>
                                          <p:spTgt spid="81926"/>
                                        </p:tgtEl>
                                        <p:attrNameLst>
                                          <p:attrName>ppt_h</p:attrName>
                                        </p:attrNameLst>
                                      </p:cBhvr>
                                      <p:tavLst>
                                        <p:tav tm="0">
                                          <p:val>
                                            <p:strVal val="ppt_h"/>
                                          </p:val>
                                        </p:tav>
                                        <p:tav tm="100000">
                                          <p:val>
                                            <p:fltVal val="0"/>
                                          </p:val>
                                        </p:tav>
                                      </p:tavLst>
                                    </p:anim>
                                    <p:animEffect transition="out" filter="fade">
                                      <p:cBhvr>
                                        <p:cTn id="37" dur="500"/>
                                        <p:tgtEl>
                                          <p:spTgt spid="81926"/>
                                        </p:tgtEl>
                                      </p:cBhvr>
                                    </p:animEffect>
                                    <p:set>
                                      <p:cBhvr>
                                        <p:cTn id="38" dur="1" fill="hold">
                                          <p:stCondLst>
                                            <p:cond delay="499"/>
                                          </p:stCondLst>
                                        </p:cTn>
                                        <p:tgtEl>
                                          <p:spTgt spid="81926"/>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81928"/>
                                        </p:tgtEl>
                                        <p:attrNameLst>
                                          <p:attrName>ppt_w</p:attrName>
                                        </p:attrNameLst>
                                      </p:cBhvr>
                                      <p:tavLst>
                                        <p:tav tm="0">
                                          <p:val>
                                            <p:strVal val="ppt_w"/>
                                          </p:val>
                                        </p:tav>
                                        <p:tav tm="100000">
                                          <p:val>
                                            <p:fltVal val="0"/>
                                          </p:val>
                                        </p:tav>
                                      </p:tavLst>
                                    </p:anim>
                                    <p:anim calcmode="lin" valueType="num">
                                      <p:cBhvr>
                                        <p:cTn id="41" dur="500"/>
                                        <p:tgtEl>
                                          <p:spTgt spid="81928"/>
                                        </p:tgtEl>
                                        <p:attrNameLst>
                                          <p:attrName>ppt_h</p:attrName>
                                        </p:attrNameLst>
                                      </p:cBhvr>
                                      <p:tavLst>
                                        <p:tav tm="0">
                                          <p:val>
                                            <p:strVal val="ppt_h"/>
                                          </p:val>
                                        </p:tav>
                                        <p:tav tm="100000">
                                          <p:val>
                                            <p:fltVal val="0"/>
                                          </p:val>
                                        </p:tav>
                                      </p:tavLst>
                                    </p:anim>
                                    <p:animEffect transition="out" filter="fade">
                                      <p:cBhvr>
                                        <p:cTn id="42" dur="500"/>
                                        <p:tgtEl>
                                          <p:spTgt spid="81928"/>
                                        </p:tgtEl>
                                      </p:cBhvr>
                                    </p:animEffect>
                                    <p:set>
                                      <p:cBhvr>
                                        <p:cTn id="43" dur="1" fill="hold">
                                          <p:stCondLst>
                                            <p:cond delay="499"/>
                                          </p:stCondLst>
                                        </p:cTn>
                                        <p:tgtEl>
                                          <p:spTgt spid="81928"/>
                                        </p:tgtEl>
                                        <p:attrNameLst>
                                          <p:attrName>style.visibility</p:attrName>
                                        </p:attrNameLst>
                                      </p:cBhvr>
                                      <p:to>
                                        <p:strVal val="hidden"/>
                                      </p:to>
                                    </p:set>
                                  </p:childTnLst>
                                </p:cTn>
                              </p:par>
                            </p:childTnLst>
                          </p:cTn>
                        </p:par>
                        <p:par>
                          <p:cTn id="44" fill="hold" nodeType="afterGroup">
                            <p:stCondLst>
                              <p:cond delay="500"/>
                            </p:stCondLst>
                            <p:childTnLst>
                              <p:par>
                                <p:cTn id="45" presetID="37"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900" decel="100000" fill="hold"/>
                                        <p:tgtEl>
                                          <p:spTgt spid="1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par>
                          <p:cTn id="59" fill="hold" nodeType="afterGroup">
                            <p:stCondLst>
                              <p:cond delay="1000"/>
                            </p:stCondLst>
                            <p:childTnLst>
                              <p:par>
                                <p:cTn id="60" presetID="31"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par>
                          <p:cTn id="66" fill="hold" nodeType="afterGroup">
                            <p:stCondLst>
                              <p:cond delay="2000"/>
                            </p:stCondLst>
                            <p:childTnLst>
                              <p:par>
                                <p:cTn id="67" presetID="31" presetClass="entr" presetSubtype="0"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1000" fill="hold"/>
                                        <p:tgtEl>
                                          <p:spTgt spid="20"/>
                                        </p:tgtEl>
                                        <p:attrNameLst>
                                          <p:attrName>ppt_w</p:attrName>
                                        </p:attrNameLst>
                                      </p:cBhvr>
                                      <p:tavLst>
                                        <p:tav tm="0">
                                          <p:val>
                                            <p:fltVal val="0"/>
                                          </p:val>
                                        </p:tav>
                                        <p:tav tm="100000">
                                          <p:val>
                                            <p:strVal val="#ppt_w"/>
                                          </p:val>
                                        </p:tav>
                                      </p:tavLst>
                                    </p:anim>
                                    <p:anim calcmode="lin" valueType="num">
                                      <p:cBhvr>
                                        <p:cTn id="70" dur="1000" fill="hold"/>
                                        <p:tgtEl>
                                          <p:spTgt spid="20"/>
                                        </p:tgtEl>
                                        <p:attrNameLst>
                                          <p:attrName>ppt_h</p:attrName>
                                        </p:attrNameLst>
                                      </p:cBhvr>
                                      <p:tavLst>
                                        <p:tav tm="0">
                                          <p:val>
                                            <p:fltVal val="0"/>
                                          </p:val>
                                        </p:tav>
                                        <p:tav tm="100000">
                                          <p:val>
                                            <p:strVal val="#ppt_h"/>
                                          </p:val>
                                        </p:tav>
                                      </p:tavLst>
                                    </p:anim>
                                    <p:anim calcmode="lin" valueType="num">
                                      <p:cBhvr>
                                        <p:cTn id="71" dur="1000" fill="hold"/>
                                        <p:tgtEl>
                                          <p:spTgt spid="20"/>
                                        </p:tgtEl>
                                        <p:attrNameLst>
                                          <p:attrName>style.rotation</p:attrName>
                                        </p:attrNameLst>
                                      </p:cBhvr>
                                      <p:tavLst>
                                        <p:tav tm="0">
                                          <p:val>
                                            <p:fltVal val="90"/>
                                          </p:val>
                                        </p:tav>
                                        <p:tav tm="100000">
                                          <p:val>
                                            <p:fltVal val="0"/>
                                          </p:val>
                                        </p:tav>
                                      </p:tavLst>
                                    </p:anim>
                                    <p:animEffect transition="in" filter="fade">
                                      <p:cBhvr>
                                        <p:cTn id="72" dur="1000"/>
                                        <p:tgtEl>
                                          <p:spTgt spid="20"/>
                                        </p:tgtEl>
                                      </p:cBhvr>
                                    </p:animEffect>
                                  </p:childTnLst>
                                </p:cTn>
                              </p:par>
                            </p:childTnLst>
                          </p:cTn>
                        </p:par>
                        <p:par>
                          <p:cTn id="73" fill="hold" nodeType="afterGroup">
                            <p:stCondLst>
                              <p:cond delay="3000"/>
                            </p:stCondLst>
                            <p:childTnLst>
                              <p:par>
                                <p:cTn id="74" presetID="31"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ppt_w</p:attrName>
                                        </p:attrNameLst>
                                      </p:cBhvr>
                                      <p:tavLst>
                                        <p:tav tm="0">
                                          <p:val>
                                            <p:fltVal val="0"/>
                                          </p:val>
                                        </p:tav>
                                        <p:tav tm="100000">
                                          <p:val>
                                            <p:strVal val="#ppt_w"/>
                                          </p:val>
                                        </p:tav>
                                      </p:tavLst>
                                    </p:anim>
                                    <p:anim calcmode="lin" valueType="num">
                                      <p:cBhvr>
                                        <p:cTn id="77" dur="1000" fill="hold"/>
                                        <p:tgtEl>
                                          <p:spTgt spid="21"/>
                                        </p:tgtEl>
                                        <p:attrNameLst>
                                          <p:attrName>ppt_h</p:attrName>
                                        </p:attrNameLst>
                                      </p:cBhvr>
                                      <p:tavLst>
                                        <p:tav tm="0">
                                          <p:val>
                                            <p:fltVal val="0"/>
                                          </p:val>
                                        </p:tav>
                                        <p:tav tm="100000">
                                          <p:val>
                                            <p:strVal val="#ppt_h"/>
                                          </p:val>
                                        </p:tav>
                                      </p:tavLst>
                                    </p:anim>
                                    <p:anim calcmode="lin" valueType="num">
                                      <p:cBhvr>
                                        <p:cTn id="78" dur="1000" fill="hold"/>
                                        <p:tgtEl>
                                          <p:spTgt spid="21"/>
                                        </p:tgtEl>
                                        <p:attrNameLst>
                                          <p:attrName>style.rotation</p:attrName>
                                        </p:attrNameLst>
                                      </p:cBhvr>
                                      <p:tavLst>
                                        <p:tav tm="0">
                                          <p:val>
                                            <p:fltVal val="90"/>
                                          </p:val>
                                        </p:tav>
                                        <p:tav tm="100000">
                                          <p:val>
                                            <p:fltVal val="0"/>
                                          </p:val>
                                        </p:tav>
                                      </p:tavLst>
                                    </p:anim>
                                    <p:animEffect transition="in" filter="fade">
                                      <p:cBhvr>
                                        <p:cTn id="7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8740" y="37475"/>
            <a:ext cx="9144000" cy="738664"/>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altLang="vi-VN" sz="2400" b="1" dirty="0" err="1">
                <a:solidFill>
                  <a:srgbClr val="FF0066"/>
                </a:solidFill>
                <a:effectLst>
                  <a:outerShdw blurRad="38100" dist="38100" dir="2700000" algn="tl">
                    <a:srgbClr val="000000">
                      <a:alpha val="43137"/>
                    </a:srgbClr>
                  </a:outerShdw>
                </a:effectLst>
              </a:rPr>
              <a:t>Bài</a:t>
            </a:r>
            <a:r>
              <a:rPr lang="en-US" altLang="vi-VN" sz="2400" b="1" dirty="0">
                <a:solidFill>
                  <a:srgbClr val="FF0066"/>
                </a:solidFill>
                <a:effectLst>
                  <a:outerShdw blurRad="38100" dist="38100" dir="2700000" algn="tl">
                    <a:srgbClr val="000000">
                      <a:alpha val="43137"/>
                    </a:srgbClr>
                  </a:outerShdw>
                </a:effectLst>
              </a:rPr>
              <a:t> 3:  </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 CHỐNG PHONG KIẾN </a:t>
            </a:r>
          </a:p>
          <a:p>
            <a:pPr algn="ctr" eaLnBrk="1" hangingPunct="1">
              <a:defRPr/>
            </a:pP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b="1"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
        <p:nvSpPr>
          <p:cNvPr id="8195" name="TextBox 17"/>
          <p:cNvSpPr txBox="1">
            <a:spLocks noChangeArrowheads="1"/>
          </p:cNvSpPr>
          <p:nvPr/>
        </p:nvSpPr>
        <p:spPr bwMode="auto">
          <a:xfrm>
            <a:off x="41275" y="811213"/>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dirty="0">
                <a:solidFill>
                  <a:srgbClr val="FF5050"/>
                </a:solidFill>
                <a:latin typeface="Arial Narrow" panose="020B0606020202030204" pitchFamily="34" charset="0"/>
              </a:rPr>
              <a:t>1. </a:t>
            </a:r>
            <a:r>
              <a:rPr lang="en-US" altLang="vi-VN" sz="2000" b="1" u="sng" dirty="0" err="1">
                <a:solidFill>
                  <a:srgbClr val="FF5050"/>
                </a:solidFill>
                <a:latin typeface="Arial Narrow" panose="020B0606020202030204" pitchFamily="34" charset="0"/>
              </a:rPr>
              <a:t>Phong</a:t>
            </a:r>
            <a:r>
              <a:rPr lang="en-US" altLang="vi-VN" sz="2000" b="1" u="sng" dirty="0">
                <a:solidFill>
                  <a:srgbClr val="FF5050"/>
                </a:solidFill>
                <a:latin typeface="Arial Narrow" panose="020B0606020202030204" pitchFamily="34" charset="0"/>
              </a:rPr>
              <a:t> </a:t>
            </a:r>
            <a:r>
              <a:rPr lang="en-US" altLang="vi-VN" sz="2000" b="1" u="sng" dirty="0" err="1">
                <a:solidFill>
                  <a:srgbClr val="FF5050"/>
                </a:solidFill>
                <a:latin typeface="Arial Narrow" panose="020B0606020202030204" pitchFamily="34" charset="0"/>
              </a:rPr>
              <a:t>trào</a:t>
            </a:r>
            <a:r>
              <a:rPr lang="en-US" altLang="vi-VN" sz="2000" b="1" u="sng" dirty="0">
                <a:solidFill>
                  <a:srgbClr val="FF5050"/>
                </a:solidFill>
                <a:latin typeface="Arial Narrow" panose="020B0606020202030204" pitchFamily="34" charset="0"/>
              </a:rPr>
              <a:t> </a:t>
            </a:r>
            <a:r>
              <a:rPr lang="en-US" altLang="vi-VN" sz="2000" b="1" u="sng" dirty="0" err="1">
                <a:solidFill>
                  <a:srgbClr val="FF5050"/>
                </a:solidFill>
                <a:latin typeface="Arial Narrow" panose="020B0606020202030204" pitchFamily="34" charset="0"/>
              </a:rPr>
              <a:t>văn</a:t>
            </a:r>
            <a:r>
              <a:rPr lang="en-US" altLang="vi-VN" sz="2000" b="1" u="sng" dirty="0">
                <a:solidFill>
                  <a:srgbClr val="FF5050"/>
                </a:solidFill>
                <a:latin typeface="Arial Narrow" panose="020B0606020202030204" pitchFamily="34" charset="0"/>
              </a:rPr>
              <a:t> </a:t>
            </a:r>
            <a:r>
              <a:rPr lang="en-US" altLang="vi-VN" sz="2000" b="1" u="sng" dirty="0" err="1">
                <a:solidFill>
                  <a:srgbClr val="FF5050"/>
                </a:solidFill>
                <a:latin typeface="Arial Narrow" panose="020B0606020202030204" pitchFamily="34" charset="0"/>
              </a:rPr>
              <a:t>hóa</a:t>
            </a:r>
            <a:r>
              <a:rPr lang="en-US" altLang="vi-VN" sz="2000" b="1" u="sng" dirty="0">
                <a:solidFill>
                  <a:srgbClr val="FF5050"/>
                </a:solidFill>
                <a:latin typeface="Arial Narrow" panose="020B0606020202030204" pitchFamily="34" charset="0"/>
              </a:rPr>
              <a:t> </a:t>
            </a:r>
            <a:r>
              <a:rPr lang="en-US" altLang="vi-VN" sz="2000" b="1" u="sng" dirty="0" err="1">
                <a:solidFill>
                  <a:srgbClr val="FF5050"/>
                </a:solidFill>
                <a:latin typeface="Arial Narrow" panose="020B0606020202030204" pitchFamily="34" charset="0"/>
              </a:rPr>
              <a:t>Phục</a:t>
            </a:r>
            <a:r>
              <a:rPr lang="en-US" altLang="vi-VN" sz="2000" b="1" u="sng" dirty="0">
                <a:solidFill>
                  <a:srgbClr val="FF5050"/>
                </a:solidFill>
                <a:latin typeface="Arial Narrow" panose="020B0606020202030204" pitchFamily="34" charset="0"/>
              </a:rPr>
              <a:t> </a:t>
            </a:r>
            <a:r>
              <a:rPr lang="en-US" altLang="vi-VN" sz="2000" b="1" u="sng" dirty="0" err="1">
                <a:solidFill>
                  <a:srgbClr val="FF5050"/>
                </a:solidFill>
                <a:latin typeface="Arial Narrow" panose="020B0606020202030204" pitchFamily="34" charset="0"/>
              </a:rPr>
              <a:t>hưng</a:t>
            </a:r>
            <a:r>
              <a:rPr lang="en-US" altLang="vi-VN" sz="2000" b="1" u="sng" dirty="0">
                <a:solidFill>
                  <a:srgbClr val="FF5050"/>
                </a:solidFill>
                <a:latin typeface="Arial Narrow" panose="020B0606020202030204" pitchFamily="34" charset="0"/>
              </a:rPr>
              <a:t> (</a:t>
            </a:r>
            <a:r>
              <a:rPr lang="en-US" altLang="vi-VN" sz="2000" b="1" u="sng" dirty="0" err="1">
                <a:solidFill>
                  <a:srgbClr val="FF5050"/>
                </a:solidFill>
                <a:latin typeface="Arial Narrow" panose="020B0606020202030204" pitchFamily="34" charset="0"/>
              </a:rPr>
              <a:t>thế</a:t>
            </a:r>
            <a:r>
              <a:rPr lang="en-US" altLang="vi-VN" sz="2000" b="1" u="sng" dirty="0">
                <a:solidFill>
                  <a:srgbClr val="FF5050"/>
                </a:solidFill>
                <a:latin typeface="Arial Narrow" panose="020B0606020202030204" pitchFamily="34" charset="0"/>
              </a:rPr>
              <a:t> </a:t>
            </a:r>
            <a:r>
              <a:rPr lang="en-US" altLang="vi-VN" sz="2000" b="1" u="sng" dirty="0" err="1">
                <a:solidFill>
                  <a:srgbClr val="FF5050"/>
                </a:solidFill>
                <a:latin typeface="Arial Narrow" panose="020B0606020202030204" pitchFamily="34" charset="0"/>
              </a:rPr>
              <a:t>kỷ</a:t>
            </a:r>
            <a:r>
              <a:rPr lang="en-US" altLang="vi-VN" sz="2000" b="1" u="sng" dirty="0">
                <a:solidFill>
                  <a:srgbClr val="FF5050"/>
                </a:solidFill>
                <a:latin typeface="Arial Narrow" panose="020B0606020202030204" pitchFamily="34" charset="0"/>
              </a:rPr>
              <a:t> XIV-XVII):</a:t>
            </a:r>
            <a:endParaRPr lang="vi-VN" altLang="vi-VN" sz="2000" dirty="0">
              <a:solidFill>
                <a:srgbClr val="FF5050"/>
              </a:solidFill>
              <a:latin typeface="Times New Roman" panose="02020603050405020304" pitchFamily="18" charset="0"/>
            </a:endParaRPr>
          </a:p>
        </p:txBody>
      </p:sp>
      <p:sp>
        <p:nvSpPr>
          <p:cNvPr id="8196" name="TextBox 21"/>
          <p:cNvSpPr txBox="1">
            <a:spLocks noChangeArrowheads="1"/>
          </p:cNvSpPr>
          <p:nvPr/>
        </p:nvSpPr>
        <p:spPr bwMode="auto">
          <a:xfrm>
            <a:off x="117475" y="1139825"/>
            <a:ext cx="20304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dirty="0">
                <a:solidFill>
                  <a:schemeClr val="accent2"/>
                </a:solidFill>
                <a:latin typeface="Arial Narrow" panose="020B0606020202030204" pitchFamily="34" charset="0"/>
              </a:rPr>
              <a:t>a. </a:t>
            </a:r>
            <a:r>
              <a:rPr lang="en-US" altLang="vi-VN" sz="2000" b="1" u="sng" dirty="0" err="1">
                <a:solidFill>
                  <a:schemeClr val="accent2"/>
                </a:solidFill>
                <a:latin typeface="Arial Narrow" panose="020B0606020202030204" pitchFamily="34" charset="0"/>
              </a:rPr>
              <a:t>Khái</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niệm</a:t>
            </a:r>
            <a:r>
              <a:rPr lang="en-US" altLang="vi-VN" sz="2000" b="1" dirty="0">
                <a:solidFill>
                  <a:schemeClr val="accent2"/>
                </a:solidFill>
                <a:latin typeface="Arial Narrow" panose="020B0606020202030204" pitchFamily="34" charset="0"/>
              </a:rPr>
              <a:t>:</a:t>
            </a:r>
            <a:endParaRPr lang="vi-VN" altLang="vi-VN" sz="2000" dirty="0">
              <a:solidFill>
                <a:schemeClr val="accent2"/>
              </a:solidFill>
              <a:latin typeface="Times New Roman" panose="02020603050405020304" pitchFamily="18" charset="0"/>
            </a:endParaRPr>
          </a:p>
        </p:txBody>
      </p:sp>
      <p:sp>
        <p:nvSpPr>
          <p:cNvPr id="8197" name="TextBox 23"/>
          <p:cNvSpPr txBox="1">
            <a:spLocks noChangeArrowheads="1"/>
          </p:cNvSpPr>
          <p:nvPr/>
        </p:nvSpPr>
        <p:spPr bwMode="auto">
          <a:xfrm>
            <a:off x="1522413" y="1127125"/>
            <a:ext cx="72882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“Phong trào văn hóa Phục hưng” là khôi phục những tinh hoa văn hóa cổ đại của Hy lạp và Rô ma, đồng thời phát triển nó ở tầm cao mới.</a:t>
            </a:r>
            <a:endParaRPr lang="vi-VN" altLang="vi-VN" sz="2000">
              <a:solidFill>
                <a:schemeClr val="accent2"/>
              </a:solidFill>
              <a:latin typeface="Times New Roman" panose="02020603050405020304" pitchFamily="18" charset="0"/>
            </a:endParaRPr>
          </a:p>
        </p:txBody>
      </p:sp>
      <p:sp>
        <p:nvSpPr>
          <p:cNvPr id="8198" name="TextBox 24"/>
          <p:cNvSpPr txBox="1">
            <a:spLocks noChangeArrowheads="1"/>
          </p:cNvSpPr>
          <p:nvPr/>
        </p:nvSpPr>
        <p:spPr bwMode="auto">
          <a:xfrm>
            <a:off x="111125" y="1692275"/>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dirty="0">
                <a:solidFill>
                  <a:schemeClr val="accent2"/>
                </a:solidFill>
                <a:latin typeface="Arial Narrow" panose="020B0606020202030204" pitchFamily="34" charset="0"/>
              </a:rPr>
              <a:t>b. </a:t>
            </a:r>
            <a:r>
              <a:rPr lang="en-US" altLang="vi-VN" sz="2000" b="1" u="sng" dirty="0" err="1">
                <a:solidFill>
                  <a:schemeClr val="accent2"/>
                </a:solidFill>
                <a:latin typeface="Arial Narrow" panose="020B0606020202030204" pitchFamily="34" charset="0"/>
              </a:rPr>
              <a:t>Nguyên</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nhân</a:t>
            </a:r>
            <a:r>
              <a:rPr lang="en-US" altLang="vi-VN" sz="2000" b="1" dirty="0">
                <a:solidFill>
                  <a:schemeClr val="accent2"/>
                </a:solidFill>
                <a:latin typeface="Arial Narrow" panose="020B0606020202030204" pitchFamily="34" charset="0"/>
              </a:rPr>
              <a:t>:</a:t>
            </a:r>
            <a:endParaRPr lang="vi-VN" altLang="vi-VN" sz="2000" dirty="0">
              <a:solidFill>
                <a:schemeClr val="accent2"/>
              </a:solidFill>
              <a:latin typeface="Times New Roman" panose="02020603050405020304" pitchFamily="18" charset="0"/>
            </a:endParaRPr>
          </a:p>
        </p:txBody>
      </p:sp>
      <p:sp>
        <p:nvSpPr>
          <p:cNvPr id="8199" name="TextBox 25"/>
          <p:cNvSpPr txBox="1">
            <a:spLocks noChangeArrowheads="1"/>
          </p:cNvSpPr>
          <p:nvPr/>
        </p:nvSpPr>
        <p:spPr bwMode="auto">
          <a:xfrm>
            <a:off x="1762125" y="1719263"/>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Giai cấp tư sản có thế lực về kinh tế nhưng chưa có địa vị xã hội.</a:t>
            </a:r>
            <a:endParaRPr lang="vi-VN" altLang="vi-VN" sz="2000" b="1">
              <a:solidFill>
                <a:schemeClr val="accent2"/>
              </a:solidFill>
              <a:latin typeface="Arial Narrow" panose="020B0606020202030204" pitchFamily="34" charset="0"/>
            </a:endParaRPr>
          </a:p>
        </p:txBody>
      </p:sp>
      <p:sp>
        <p:nvSpPr>
          <p:cNvPr id="8200" name="TextBox 26"/>
          <p:cNvSpPr txBox="1">
            <a:spLocks noChangeArrowheads="1"/>
          </p:cNvSpPr>
          <p:nvPr/>
        </p:nvSpPr>
        <p:spPr bwMode="auto">
          <a:xfrm>
            <a:off x="1749425" y="2005013"/>
            <a:ext cx="73802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Những quan điểm lỗi thời của xã hội phong kiến kìm hãm sự phát triển của giai cấp tư sản.</a:t>
            </a:r>
          </a:p>
        </p:txBody>
      </p:sp>
      <p:sp>
        <p:nvSpPr>
          <p:cNvPr id="8201" name="TextBox 18"/>
          <p:cNvSpPr txBox="1">
            <a:spLocks noChangeArrowheads="1"/>
          </p:cNvSpPr>
          <p:nvPr/>
        </p:nvSpPr>
        <p:spPr bwMode="auto">
          <a:xfrm>
            <a:off x="111125" y="2570163"/>
            <a:ext cx="203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dirty="0">
                <a:solidFill>
                  <a:schemeClr val="accent2"/>
                </a:solidFill>
                <a:latin typeface="Arial Narrow" panose="020B0606020202030204" pitchFamily="34" charset="0"/>
              </a:rPr>
              <a:t>c. </a:t>
            </a:r>
            <a:r>
              <a:rPr lang="en-US" altLang="vi-VN" sz="2000" b="1" u="sng" dirty="0" err="1">
                <a:solidFill>
                  <a:schemeClr val="accent2"/>
                </a:solidFill>
                <a:latin typeface="Arial Narrow" panose="020B0606020202030204" pitchFamily="34" charset="0"/>
              </a:rPr>
              <a:t>Nội</a:t>
            </a:r>
            <a:r>
              <a:rPr lang="en-US" altLang="vi-VN" sz="2000" b="1" u="sng" dirty="0">
                <a:solidFill>
                  <a:schemeClr val="accent2"/>
                </a:solidFill>
                <a:latin typeface="Arial Narrow" panose="020B0606020202030204" pitchFamily="34" charset="0"/>
              </a:rPr>
              <a:t> dung</a:t>
            </a:r>
            <a:r>
              <a:rPr lang="en-US" altLang="vi-VN" sz="2000" b="1" dirty="0">
                <a:solidFill>
                  <a:schemeClr val="accent2"/>
                </a:solidFill>
                <a:latin typeface="Arial Narrow" panose="020B0606020202030204" pitchFamily="34" charset="0"/>
              </a:rPr>
              <a:t>:</a:t>
            </a:r>
            <a:endParaRPr lang="vi-VN" altLang="vi-VN" sz="2000" dirty="0">
              <a:solidFill>
                <a:schemeClr val="accent2"/>
              </a:solidFill>
              <a:latin typeface="Times New Roman" panose="02020603050405020304" pitchFamily="18" charset="0"/>
            </a:endParaRPr>
          </a:p>
        </p:txBody>
      </p:sp>
      <p:grpSp>
        <p:nvGrpSpPr>
          <p:cNvPr id="4" name="Group 3"/>
          <p:cNvGrpSpPr>
            <a:grpSpLocks/>
          </p:cNvGrpSpPr>
          <p:nvPr/>
        </p:nvGrpSpPr>
        <p:grpSpPr bwMode="auto">
          <a:xfrm>
            <a:off x="1196975" y="3073400"/>
            <a:ext cx="1892300" cy="2684463"/>
            <a:chOff x="1196521" y="3073477"/>
            <a:chExt cx="1893050" cy="2684017"/>
          </a:xfrm>
        </p:grpSpPr>
        <p:pic>
          <p:nvPicPr>
            <p:cNvPr id="8212" name="Picture 2" descr="Frans Hals - Portret van René Descar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521" y="3073477"/>
              <a:ext cx="1893050" cy="231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Box 2"/>
            <p:cNvSpPr txBox="1">
              <a:spLocks noChangeArrowheads="1"/>
            </p:cNvSpPr>
            <p:nvPr/>
          </p:nvSpPr>
          <p:spPr bwMode="auto">
            <a:xfrm>
              <a:off x="1196521" y="5388162"/>
              <a:ext cx="1893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chemeClr val="accent2"/>
                  </a:solidFill>
                  <a:latin typeface="Arial Narrow" panose="020B0606020202030204" pitchFamily="34" charset="0"/>
                </a:rPr>
                <a:t>René Descartes</a:t>
              </a:r>
            </a:p>
          </p:txBody>
        </p:sp>
      </p:grpSp>
      <p:sp>
        <p:nvSpPr>
          <p:cNvPr id="34" name="TextBox 33"/>
          <p:cNvSpPr txBox="1">
            <a:spLocks noChangeArrowheads="1"/>
          </p:cNvSpPr>
          <p:nvPr/>
        </p:nvSpPr>
        <p:spPr bwMode="auto">
          <a:xfrm>
            <a:off x="3333750" y="3171825"/>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_ Triết học.</a:t>
            </a:r>
          </a:p>
        </p:txBody>
      </p:sp>
      <p:sp>
        <p:nvSpPr>
          <p:cNvPr id="35" name="TextBox 34"/>
          <p:cNvSpPr txBox="1">
            <a:spLocks noChangeArrowheads="1"/>
          </p:cNvSpPr>
          <p:nvPr/>
        </p:nvSpPr>
        <p:spPr bwMode="auto">
          <a:xfrm>
            <a:off x="3333750" y="3640138"/>
            <a:ext cx="4286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_ Vật lý: hiện tượng vật lý, quang học.</a:t>
            </a:r>
          </a:p>
        </p:txBody>
      </p:sp>
      <p:sp>
        <p:nvSpPr>
          <p:cNvPr id="36" name="TextBox 35"/>
          <p:cNvSpPr txBox="1">
            <a:spLocks noChangeArrowheads="1"/>
          </p:cNvSpPr>
          <p:nvPr/>
        </p:nvSpPr>
        <p:spPr bwMode="auto">
          <a:xfrm>
            <a:off x="3333750" y="4110038"/>
            <a:ext cx="15430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_ Sinh lý học.</a:t>
            </a:r>
          </a:p>
        </p:txBody>
      </p:sp>
      <p:sp>
        <p:nvSpPr>
          <p:cNvPr id="39" name="TextBox 38"/>
          <p:cNvSpPr txBox="1">
            <a:spLocks noChangeArrowheads="1"/>
          </p:cNvSpPr>
          <p:nvPr/>
        </p:nvSpPr>
        <p:spPr bwMode="auto">
          <a:xfrm>
            <a:off x="3333750" y="4586288"/>
            <a:ext cx="4819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_ Toán học: hình học giải tích, đại số.</a:t>
            </a:r>
          </a:p>
        </p:txBody>
      </p:sp>
      <p:sp>
        <p:nvSpPr>
          <p:cNvPr id="44" name="TextBox 43"/>
          <p:cNvSpPr txBox="1">
            <a:spLocks noChangeArrowheads="1"/>
          </p:cNvSpPr>
          <p:nvPr/>
        </p:nvSpPr>
        <p:spPr bwMode="auto">
          <a:xfrm>
            <a:off x="1463675" y="2587625"/>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Lên án giáo hội Ki-tô, đả phá trật tự xã hội phong kiến.</a:t>
            </a:r>
            <a:endParaRPr lang="vi-VN" altLang="vi-VN" sz="2000" b="1">
              <a:solidFill>
                <a:schemeClr val="accent2"/>
              </a:solidFill>
              <a:latin typeface="Arial Narrow" panose="020B0606020202030204" pitchFamily="34" charset="0"/>
            </a:endParaRPr>
          </a:p>
        </p:txBody>
      </p:sp>
      <p:sp>
        <p:nvSpPr>
          <p:cNvPr id="46" name="TextBox 45"/>
          <p:cNvSpPr txBox="1">
            <a:spLocks noChangeArrowheads="1"/>
          </p:cNvSpPr>
          <p:nvPr/>
        </p:nvSpPr>
        <p:spPr bwMode="auto">
          <a:xfrm>
            <a:off x="1463675" y="2860675"/>
            <a:ext cx="72882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Đề</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cao</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giá</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trị</a:t>
            </a:r>
            <a:r>
              <a:rPr lang="en-US" altLang="vi-VN" sz="2000" b="1" dirty="0">
                <a:solidFill>
                  <a:schemeClr val="accent2"/>
                </a:solidFill>
                <a:latin typeface="Arial Narrow" panose="020B0606020202030204" pitchFamily="34" charset="0"/>
              </a:rPr>
              <a:t> con </a:t>
            </a:r>
            <a:r>
              <a:rPr lang="en-US" altLang="vi-VN" sz="2000" b="1" dirty="0" err="1">
                <a:solidFill>
                  <a:schemeClr val="accent2"/>
                </a:solidFill>
                <a:latin typeface="Arial Narrow" panose="020B0606020202030204" pitchFamily="34" charset="0"/>
              </a:rPr>
              <a:t>người</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đề</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cao</a:t>
            </a:r>
            <a:r>
              <a:rPr lang="en-US" altLang="vi-VN" sz="2000" b="1" dirty="0">
                <a:solidFill>
                  <a:schemeClr val="accent2"/>
                </a:solidFill>
                <a:latin typeface="Arial Narrow" panose="020B0606020202030204" pitchFamily="34" charset="0"/>
              </a:rPr>
              <a:t> khoa </a:t>
            </a:r>
            <a:r>
              <a:rPr lang="en-US" altLang="vi-VN" sz="2000" b="1" dirty="0" err="1">
                <a:solidFill>
                  <a:schemeClr val="accent2"/>
                </a:solidFill>
                <a:latin typeface="Arial Narrow" panose="020B0606020202030204" pitchFamily="34" charset="0"/>
              </a:rPr>
              <a:t>học</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tự</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nhiên</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xây</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dựng</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thế</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giới</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quan</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duy</a:t>
            </a:r>
            <a:r>
              <a:rPr lang="en-US" altLang="vi-VN" sz="2000" b="1" dirty="0">
                <a:solidFill>
                  <a:schemeClr val="accent2"/>
                </a:solidFill>
                <a:latin typeface="Arial Narrow" panose="020B0606020202030204" pitchFamily="34" charset="0"/>
              </a:rPr>
              <a:t> </a:t>
            </a:r>
            <a:r>
              <a:rPr lang="en-US" altLang="vi-VN" sz="2000" b="1" dirty="0" err="1">
                <a:solidFill>
                  <a:schemeClr val="accent2"/>
                </a:solidFill>
                <a:latin typeface="Arial Narrow" panose="020B0606020202030204" pitchFamily="34" charset="0"/>
              </a:rPr>
              <a:t>vật</a:t>
            </a:r>
            <a:r>
              <a:rPr lang="en-US" altLang="vi-VN" sz="2000" b="1" dirty="0">
                <a:solidFill>
                  <a:schemeClr val="accent2"/>
                </a:solidFill>
                <a:latin typeface="Arial Narrow" panose="020B0606020202030204" pitchFamily="34" charset="0"/>
              </a:rPr>
              <a:t>..</a:t>
            </a:r>
            <a:endParaRPr lang="vi-VN" altLang="vi-VN" sz="2000" b="1" dirty="0">
              <a:solidFill>
                <a:schemeClr val="accent2"/>
              </a:solidFill>
              <a:latin typeface="Arial Narrow" panose="020B0606020202030204" pitchFamily="34" charset="0"/>
            </a:endParaRPr>
          </a:p>
        </p:txBody>
      </p:sp>
      <p:sp>
        <p:nvSpPr>
          <p:cNvPr id="47" name="TextBox 46"/>
          <p:cNvSpPr txBox="1">
            <a:spLocks noChangeArrowheads="1"/>
          </p:cNvSpPr>
          <p:nvPr/>
        </p:nvSpPr>
        <p:spPr bwMode="auto">
          <a:xfrm>
            <a:off x="58738" y="3454400"/>
            <a:ext cx="20304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dirty="0">
                <a:solidFill>
                  <a:schemeClr val="accent2"/>
                </a:solidFill>
                <a:latin typeface="Arial Narrow" panose="020B0606020202030204" pitchFamily="34" charset="0"/>
              </a:rPr>
              <a:t>d. </a:t>
            </a:r>
            <a:r>
              <a:rPr lang="en-US" altLang="vi-VN" sz="2000" b="1" u="sng" dirty="0" err="1">
                <a:solidFill>
                  <a:schemeClr val="accent2"/>
                </a:solidFill>
                <a:latin typeface="Arial Narrow" panose="020B0606020202030204" pitchFamily="34" charset="0"/>
              </a:rPr>
              <a:t>Ý</a:t>
            </a:r>
            <a:r>
              <a:rPr lang="en-US" altLang="vi-VN" sz="2000" b="1" u="sng" dirty="0">
                <a:solidFill>
                  <a:schemeClr val="accent2"/>
                </a:solidFill>
                <a:latin typeface="Arial Narrow" panose="020B0606020202030204" pitchFamily="34" charset="0"/>
              </a:rPr>
              <a:t> </a:t>
            </a:r>
            <a:r>
              <a:rPr lang="en-US" altLang="vi-VN" sz="2000" b="1" u="sng" dirty="0" err="1">
                <a:solidFill>
                  <a:schemeClr val="accent2"/>
                </a:solidFill>
                <a:latin typeface="Arial Narrow" panose="020B0606020202030204" pitchFamily="34" charset="0"/>
              </a:rPr>
              <a:t>nghĩa</a:t>
            </a:r>
            <a:r>
              <a:rPr lang="en-US" altLang="vi-VN" sz="2000" b="1" dirty="0">
                <a:solidFill>
                  <a:schemeClr val="accent2"/>
                </a:solidFill>
                <a:latin typeface="Arial Narrow" panose="020B0606020202030204" pitchFamily="34" charset="0"/>
              </a:rPr>
              <a:t>:</a:t>
            </a:r>
            <a:endParaRPr lang="vi-VN" altLang="vi-VN" sz="2000" dirty="0">
              <a:solidFill>
                <a:schemeClr val="accent2"/>
              </a:solidFill>
              <a:latin typeface="Times New Roman" panose="02020603050405020304" pitchFamily="18" charset="0"/>
            </a:endParaRPr>
          </a:p>
        </p:txBody>
      </p:sp>
      <p:sp>
        <p:nvSpPr>
          <p:cNvPr id="48" name="TextBox 47"/>
          <p:cNvSpPr txBox="1">
            <a:spLocks noChangeArrowheads="1"/>
          </p:cNvSpPr>
          <p:nvPr/>
        </p:nvSpPr>
        <p:spPr bwMode="auto">
          <a:xfrm>
            <a:off x="1196975" y="3455988"/>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Phát động quần chúng đấu tranh chống lại xã hội phong kiến.</a:t>
            </a:r>
            <a:endParaRPr lang="vi-VN" altLang="vi-VN" sz="2000" b="1">
              <a:solidFill>
                <a:schemeClr val="accent2"/>
              </a:solidFill>
              <a:latin typeface="Arial Narrow" panose="020B0606020202030204" pitchFamily="34" charset="0"/>
            </a:endParaRPr>
          </a:p>
        </p:txBody>
      </p:sp>
      <p:sp>
        <p:nvSpPr>
          <p:cNvPr id="49" name="TextBox 48"/>
          <p:cNvSpPr txBox="1">
            <a:spLocks noChangeArrowheads="1"/>
          </p:cNvSpPr>
          <p:nvPr/>
        </p:nvSpPr>
        <p:spPr bwMode="auto">
          <a:xfrm>
            <a:off x="1171575" y="3768725"/>
            <a:ext cx="7288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a:solidFill>
                  <a:schemeClr val="accent2"/>
                </a:solidFill>
                <a:latin typeface="Arial Narrow" panose="020B0606020202030204" pitchFamily="34" charset="0"/>
              </a:rPr>
              <a:t>- Mở đường cho sự phát triển của văn hóa châu Âu và nhân loại.</a:t>
            </a:r>
            <a:endParaRPr lang="vi-VN" altLang="vi-VN" sz="2000" b="1">
              <a:solidFill>
                <a:schemeClr val="accent2"/>
              </a:solidFill>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nodeType="afterGroup">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xit" presetSubtype="32" fill="hold" nodeType="click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34"/>
                                        </p:tgtEl>
                                        <p:attrNameLst>
                                          <p:attrName>ppt_w</p:attrName>
                                        </p:attrNameLst>
                                      </p:cBhvr>
                                      <p:tavLst>
                                        <p:tav tm="0">
                                          <p:val>
                                            <p:strVal val="ppt_w"/>
                                          </p:val>
                                        </p:tav>
                                        <p:tav tm="100000">
                                          <p:val>
                                            <p:fltVal val="0"/>
                                          </p:val>
                                        </p:tav>
                                      </p:tavLst>
                                    </p:anim>
                                    <p:anim calcmode="lin" valueType="num">
                                      <p:cBhvr>
                                        <p:cTn id="41" dur="500"/>
                                        <p:tgtEl>
                                          <p:spTgt spid="34"/>
                                        </p:tgtEl>
                                        <p:attrNameLst>
                                          <p:attrName>ppt_h</p:attrName>
                                        </p:attrNameLst>
                                      </p:cBhvr>
                                      <p:tavLst>
                                        <p:tav tm="0">
                                          <p:val>
                                            <p:strVal val="ppt_h"/>
                                          </p:val>
                                        </p:tav>
                                        <p:tav tm="100000">
                                          <p:val>
                                            <p:fltVal val="0"/>
                                          </p:val>
                                        </p:tav>
                                      </p:tavLst>
                                    </p:anim>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35"/>
                                        </p:tgtEl>
                                        <p:attrNameLst>
                                          <p:attrName>ppt_w</p:attrName>
                                        </p:attrNameLst>
                                      </p:cBhvr>
                                      <p:tavLst>
                                        <p:tav tm="0">
                                          <p:val>
                                            <p:strVal val="ppt_w"/>
                                          </p:val>
                                        </p:tav>
                                        <p:tav tm="100000">
                                          <p:val>
                                            <p:fltVal val="0"/>
                                          </p:val>
                                        </p:tav>
                                      </p:tavLst>
                                    </p:anim>
                                    <p:anim calcmode="lin" valueType="num">
                                      <p:cBhvr>
                                        <p:cTn id="46" dur="500"/>
                                        <p:tgtEl>
                                          <p:spTgt spid="35"/>
                                        </p:tgtEl>
                                        <p:attrNameLst>
                                          <p:attrName>ppt_h</p:attrName>
                                        </p:attrNameLst>
                                      </p:cBhvr>
                                      <p:tavLst>
                                        <p:tav tm="0">
                                          <p:val>
                                            <p:strVal val="ppt_h"/>
                                          </p:val>
                                        </p:tav>
                                        <p:tav tm="100000">
                                          <p:val>
                                            <p:fltVal val="0"/>
                                          </p:val>
                                        </p:tav>
                                      </p:tavLst>
                                    </p:anim>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par>
                                <p:cTn id="49" presetID="53" presetClass="exit" presetSubtype="32" fill="hold" grpId="1" nodeType="withEffect">
                                  <p:stCondLst>
                                    <p:cond delay="0"/>
                                  </p:stCondLst>
                                  <p:childTnLst>
                                    <p:anim calcmode="lin" valueType="num">
                                      <p:cBhvr>
                                        <p:cTn id="50" dur="500"/>
                                        <p:tgtEl>
                                          <p:spTgt spid="36"/>
                                        </p:tgtEl>
                                        <p:attrNameLst>
                                          <p:attrName>ppt_w</p:attrName>
                                        </p:attrNameLst>
                                      </p:cBhvr>
                                      <p:tavLst>
                                        <p:tav tm="0">
                                          <p:val>
                                            <p:strVal val="ppt_w"/>
                                          </p:val>
                                        </p:tav>
                                        <p:tav tm="100000">
                                          <p:val>
                                            <p:fltVal val="0"/>
                                          </p:val>
                                        </p:tav>
                                      </p:tavLst>
                                    </p:anim>
                                    <p:anim calcmode="lin" valueType="num">
                                      <p:cBhvr>
                                        <p:cTn id="51" dur="500"/>
                                        <p:tgtEl>
                                          <p:spTgt spid="36"/>
                                        </p:tgtEl>
                                        <p:attrNameLst>
                                          <p:attrName>ppt_h</p:attrName>
                                        </p:attrNameLst>
                                      </p:cBhvr>
                                      <p:tavLst>
                                        <p:tav tm="0">
                                          <p:val>
                                            <p:strVal val="ppt_h"/>
                                          </p:val>
                                        </p:tav>
                                        <p:tav tm="100000">
                                          <p:val>
                                            <p:fltVal val="0"/>
                                          </p:val>
                                        </p:tav>
                                      </p:tavLst>
                                    </p:anim>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39"/>
                                        </p:tgtEl>
                                        <p:attrNameLst>
                                          <p:attrName>ppt_w</p:attrName>
                                        </p:attrNameLst>
                                      </p:cBhvr>
                                      <p:tavLst>
                                        <p:tav tm="0">
                                          <p:val>
                                            <p:strVal val="ppt_w"/>
                                          </p:val>
                                        </p:tav>
                                        <p:tav tm="100000">
                                          <p:val>
                                            <p:fltVal val="0"/>
                                          </p:val>
                                        </p:tav>
                                      </p:tavLst>
                                    </p:anim>
                                    <p:anim calcmode="lin" valueType="num">
                                      <p:cBhvr>
                                        <p:cTn id="56" dur="500"/>
                                        <p:tgtEl>
                                          <p:spTgt spid="39"/>
                                        </p:tgtEl>
                                        <p:attrNameLst>
                                          <p:attrName>ppt_h</p:attrName>
                                        </p:attrNameLst>
                                      </p:cBhvr>
                                      <p:tavLst>
                                        <p:tav tm="0">
                                          <p:val>
                                            <p:strVal val="ppt_h"/>
                                          </p:val>
                                        </p:tav>
                                        <p:tav tm="100000">
                                          <p:val>
                                            <p:fltVal val="0"/>
                                          </p:val>
                                        </p:tav>
                                      </p:tavLst>
                                    </p:anim>
                                    <p:animEffect transition="out" filter="fad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par>
                          <p:cTn id="69" fill="hold" nodeType="afterGroup">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36" grpId="0"/>
      <p:bldP spid="36" grpId="1"/>
      <p:bldP spid="39" grpId="0"/>
      <p:bldP spid="39" grpId="1"/>
      <p:bldP spid="44"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8740" y="37475"/>
            <a:ext cx="9144000" cy="646331"/>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altLang="vi-VN" b="1" dirty="0" err="1">
                <a:solidFill>
                  <a:srgbClr val="FF0066"/>
                </a:solidFill>
                <a:effectLst>
                  <a:outerShdw blurRad="38100" dist="38100" dir="2700000" algn="tl">
                    <a:srgbClr val="000000">
                      <a:alpha val="43137"/>
                    </a:srgbClr>
                  </a:outerShdw>
                </a:effectLst>
              </a:rPr>
              <a:t>Bài</a:t>
            </a:r>
            <a:r>
              <a:rPr lang="en-US" altLang="vi-VN" b="1" dirty="0">
                <a:solidFill>
                  <a:srgbClr val="FF0066"/>
                </a:solidFill>
                <a:effectLst>
                  <a:outerShdw blurRad="38100" dist="38100" dir="2700000" algn="tl">
                    <a:srgbClr val="000000">
                      <a:alpha val="43137"/>
                    </a:srgbClr>
                  </a:outerShdw>
                </a:effectLst>
              </a:rPr>
              <a:t> 3:  </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 CHỐNG PHONG KIẾN </a:t>
            </a:r>
          </a:p>
          <a:p>
            <a:pPr algn="ctr" eaLnBrk="1" hangingPunct="1">
              <a:defRPr/>
            </a:pP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b="1"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
        <p:nvSpPr>
          <p:cNvPr id="9219" name="TextBox 17"/>
          <p:cNvSpPr txBox="1">
            <a:spLocks noChangeArrowheads="1"/>
          </p:cNvSpPr>
          <p:nvPr/>
        </p:nvSpPr>
        <p:spPr bwMode="auto">
          <a:xfrm>
            <a:off x="41275" y="68580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a:solidFill>
                  <a:schemeClr val="accent2"/>
                </a:solidFill>
                <a:latin typeface="Arial Narrow" panose="020B0606020202030204" pitchFamily="34" charset="0"/>
              </a:rPr>
              <a:t>1. Phong trào văn hóa Phục hưng (thế kỷ XIV-XVII):</a:t>
            </a:r>
            <a:endParaRPr lang="vi-VN" altLang="vi-VN" sz="2000">
              <a:solidFill>
                <a:schemeClr val="accent2"/>
              </a:solidFill>
              <a:latin typeface="Times New Roman" panose="02020603050405020304" pitchFamily="18" charset="0"/>
            </a:endParaRPr>
          </a:p>
        </p:txBody>
      </p:sp>
      <p:sp>
        <p:nvSpPr>
          <p:cNvPr id="9220" name="TextBox 21"/>
          <p:cNvSpPr txBox="1">
            <a:spLocks noChangeArrowheads="1"/>
          </p:cNvSpPr>
          <p:nvPr/>
        </p:nvSpPr>
        <p:spPr bwMode="auto">
          <a:xfrm>
            <a:off x="117475" y="1014412"/>
            <a:ext cx="20304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a. Khái niệm:</a:t>
            </a:r>
            <a:endParaRPr lang="vi-VN" altLang="vi-VN" sz="1800">
              <a:solidFill>
                <a:schemeClr val="accent2"/>
              </a:solidFill>
              <a:latin typeface="Times New Roman" panose="02020603050405020304" pitchFamily="18" charset="0"/>
            </a:endParaRPr>
          </a:p>
        </p:txBody>
      </p:sp>
      <p:sp>
        <p:nvSpPr>
          <p:cNvPr id="9221" name="TextBox 23"/>
          <p:cNvSpPr txBox="1">
            <a:spLocks noChangeArrowheads="1"/>
          </p:cNvSpPr>
          <p:nvPr/>
        </p:nvSpPr>
        <p:spPr bwMode="auto">
          <a:xfrm>
            <a:off x="1344613" y="1031875"/>
            <a:ext cx="72882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90488" indent="-904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“Phong trào văn hóa Phục hưng” là khôi phục những tinh hoa văn hóa cổ đại của Hy lạp và Rô ma, đồng thời phát triển nó ở tầm cao mới.</a:t>
            </a:r>
            <a:endParaRPr lang="vi-VN" altLang="vi-VN" sz="1800">
              <a:solidFill>
                <a:schemeClr val="accent2"/>
              </a:solidFill>
              <a:latin typeface="Times New Roman" panose="02020603050405020304" pitchFamily="18" charset="0"/>
            </a:endParaRPr>
          </a:p>
        </p:txBody>
      </p:sp>
      <p:sp>
        <p:nvSpPr>
          <p:cNvPr id="9222" name="TextBox 24"/>
          <p:cNvSpPr txBox="1">
            <a:spLocks noChangeArrowheads="1"/>
          </p:cNvSpPr>
          <p:nvPr/>
        </p:nvSpPr>
        <p:spPr bwMode="auto">
          <a:xfrm>
            <a:off x="111125" y="1552575"/>
            <a:ext cx="2032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b. Nguyên nhân:</a:t>
            </a:r>
            <a:endParaRPr lang="vi-VN" altLang="vi-VN" sz="1800">
              <a:solidFill>
                <a:schemeClr val="accent2"/>
              </a:solidFill>
              <a:latin typeface="Times New Roman" panose="02020603050405020304" pitchFamily="18" charset="0"/>
            </a:endParaRPr>
          </a:p>
        </p:txBody>
      </p:sp>
      <p:sp>
        <p:nvSpPr>
          <p:cNvPr id="9223" name="TextBox 25"/>
          <p:cNvSpPr txBox="1">
            <a:spLocks noChangeArrowheads="1"/>
          </p:cNvSpPr>
          <p:nvPr/>
        </p:nvSpPr>
        <p:spPr bwMode="auto">
          <a:xfrm>
            <a:off x="1643063" y="1579562"/>
            <a:ext cx="7286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Giai cấp tư sản có thế lực về kinh tế nhưng chưa có địa vị xã hội.</a:t>
            </a:r>
            <a:endParaRPr lang="vi-VN" altLang="vi-VN" sz="1800" b="1">
              <a:solidFill>
                <a:schemeClr val="accent2"/>
              </a:solidFill>
              <a:latin typeface="Arial Narrow" panose="020B0606020202030204" pitchFamily="34" charset="0"/>
            </a:endParaRPr>
          </a:p>
        </p:txBody>
      </p:sp>
      <p:sp>
        <p:nvSpPr>
          <p:cNvPr id="9224" name="TextBox 26"/>
          <p:cNvSpPr txBox="1">
            <a:spLocks noChangeArrowheads="1"/>
          </p:cNvSpPr>
          <p:nvPr/>
        </p:nvSpPr>
        <p:spPr bwMode="auto">
          <a:xfrm>
            <a:off x="1628775" y="1835150"/>
            <a:ext cx="73802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Những quan điểm lỗi thời của xã hội phong kiến kìm hãm sự phát triển của giai cấp tư sản.</a:t>
            </a:r>
          </a:p>
        </p:txBody>
      </p:sp>
      <p:sp>
        <p:nvSpPr>
          <p:cNvPr id="9225" name="TextBox 18"/>
          <p:cNvSpPr txBox="1">
            <a:spLocks noChangeArrowheads="1"/>
          </p:cNvSpPr>
          <p:nvPr/>
        </p:nvSpPr>
        <p:spPr bwMode="auto">
          <a:xfrm>
            <a:off x="111125" y="2354262"/>
            <a:ext cx="203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c. Nội dung:</a:t>
            </a:r>
            <a:endParaRPr lang="vi-VN" altLang="vi-VN" sz="1800">
              <a:solidFill>
                <a:schemeClr val="accent2"/>
              </a:solidFill>
              <a:latin typeface="Times New Roman" panose="02020603050405020304" pitchFamily="18" charset="0"/>
            </a:endParaRPr>
          </a:p>
        </p:txBody>
      </p:sp>
      <p:sp>
        <p:nvSpPr>
          <p:cNvPr id="9226" name="TextBox 43"/>
          <p:cNvSpPr txBox="1">
            <a:spLocks noChangeArrowheads="1"/>
          </p:cNvSpPr>
          <p:nvPr/>
        </p:nvSpPr>
        <p:spPr bwMode="auto">
          <a:xfrm>
            <a:off x="1268413" y="2371725"/>
            <a:ext cx="72882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Lên án giáo hội Ki-tô, đả phá trật tự xã hội phong kiến.</a:t>
            </a:r>
            <a:endParaRPr lang="vi-VN" altLang="vi-VN" sz="1800" b="1">
              <a:solidFill>
                <a:schemeClr val="accent2"/>
              </a:solidFill>
              <a:latin typeface="Arial Narrow" panose="020B0606020202030204" pitchFamily="34" charset="0"/>
            </a:endParaRPr>
          </a:p>
        </p:txBody>
      </p:sp>
      <p:sp>
        <p:nvSpPr>
          <p:cNvPr id="9227" name="TextBox 45"/>
          <p:cNvSpPr txBox="1">
            <a:spLocks noChangeArrowheads="1"/>
          </p:cNvSpPr>
          <p:nvPr/>
        </p:nvSpPr>
        <p:spPr bwMode="auto">
          <a:xfrm>
            <a:off x="1254125" y="2632075"/>
            <a:ext cx="7856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Đề cao giá trị con người, đề cao khoa học tự nhiên, xây dựng thế giới quan duy vật.</a:t>
            </a:r>
            <a:endParaRPr lang="vi-VN" altLang="vi-VN" sz="1800" b="1">
              <a:solidFill>
                <a:schemeClr val="accent2"/>
              </a:solidFill>
              <a:latin typeface="Arial Narrow" panose="020B0606020202030204" pitchFamily="34" charset="0"/>
            </a:endParaRPr>
          </a:p>
        </p:txBody>
      </p:sp>
      <p:sp>
        <p:nvSpPr>
          <p:cNvPr id="9228" name="TextBox 46"/>
          <p:cNvSpPr txBox="1">
            <a:spLocks noChangeArrowheads="1"/>
          </p:cNvSpPr>
          <p:nvPr/>
        </p:nvSpPr>
        <p:spPr bwMode="auto">
          <a:xfrm>
            <a:off x="58738" y="2895600"/>
            <a:ext cx="20304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d. Ý nghĩa:</a:t>
            </a:r>
            <a:endParaRPr lang="vi-VN" altLang="vi-VN" sz="1800">
              <a:solidFill>
                <a:schemeClr val="accent2"/>
              </a:solidFill>
              <a:latin typeface="Times New Roman" panose="02020603050405020304" pitchFamily="18" charset="0"/>
            </a:endParaRPr>
          </a:p>
        </p:txBody>
      </p:sp>
      <p:sp>
        <p:nvSpPr>
          <p:cNvPr id="9229" name="TextBox 47"/>
          <p:cNvSpPr txBox="1">
            <a:spLocks noChangeArrowheads="1"/>
          </p:cNvSpPr>
          <p:nvPr/>
        </p:nvSpPr>
        <p:spPr bwMode="auto">
          <a:xfrm>
            <a:off x="1128713" y="2895600"/>
            <a:ext cx="72882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Phát động quần chúng đấu tranh chống lại xã hội phong kiến.</a:t>
            </a:r>
            <a:endParaRPr lang="vi-VN" altLang="vi-VN" sz="1800" b="1">
              <a:solidFill>
                <a:schemeClr val="accent2"/>
              </a:solidFill>
              <a:latin typeface="Arial Narrow" panose="020B0606020202030204" pitchFamily="34" charset="0"/>
            </a:endParaRPr>
          </a:p>
        </p:txBody>
      </p:sp>
      <p:sp>
        <p:nvSpPr>
          <p:cNvPr id="9230" name="TextBox 48"/>
          <p:cNvSpPr txBox="1">
            <a:spLocks noChangeArrowheads="1"/>
          </p:cNvSpPr>
          <p:nvPr/>
        </p:nvSpPr>
        <p:spPr bwMode="auto">
          <a:xfrm>
            <a:off x="1104900" y="3178175"/>
            <a:ext cx="72882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Mở đường cho sự phát triển của văn hóa châu Âu và nhân loại.</a:t>
            </a:r>
            <a:endParaRPr lang="vi-VN" altLang="vi-VN" sz="1800" b="1">
              <a:solidFill>
                <a:schemeClr val="accent2"/>
              </a:solidFill>
              <a:latin typeface="Arial Narrow" panose="020B0606020202030204" pitchFamily="34" charset="0"/>
            </a:endParaRPr>
          </a:p>
        </p:txBody>
      </p:sp>
      <p:sp>
        <p:nvSpPr>
          <p:cNvPr id="23" name="TextBox 22"/>
          <p:cNvSpPr txBox="1">
            <a:spLocks noChangeArrowheads="1"/>
          </p:cNvSpPr>
          <p:nvPr/>
        </p:nvSpPr>
        <p:spPr bwMode="auto">
          <a:xfrm>
            <a:off x="155575" y="3451225"/>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a:solidFill>
                  <a:schemeClr val="accent2"/>
                </a:solidFill>
                <a:latin typeface="Arial Narrow" panose="020B0606020202030204" pitchFamily="34" charset="0"/>
              </a:rPr>
              <a:t>2. Phong trào Cải cách tôn giáo:</a:t>
            </a:r>
            <a:endParaRPr lang="vi-VN" altLang="vi-VN" sz="2000">
              <a:solidFill>
                <a:schemeClr val="accent2"/>
              </a:solidFill>
              <a:latin typeface="Times New Roman" panose="02020603050405020304" pitchFamily="18" charset="0"/>
            </a:endParaRPr>
          </a:p>
        </p:txBody>
      </p:sp>
      <p:sp>
        <p:nvSpPr>
          <p:cNvPr id="28" name="Text Box 5"/>
          <p:cNvSpPr txBox="1">
            <a:spLocks noChangeArrowheads="1"/>
          </p:cNvSpPr>
          <p:nvPr/>
        </p:nvSpPr>
        <p:spPr bwMode="auto">
          <a:xfrm>
            <a:off x="268288" y="3776662"/>
            <a:ext cx="874077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9pPr>
          </a:lstStyle>
          <a:p>
            <a:pPr marL="179388" indent="-179388" defTabSz="449263">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vi-VN" b="1">
                <a:solidFill>
                  <a:schemeClr val="accent2"/>
                </a:solidFill>
                <a:latin typeface="Arial Narrow" panose="020B0606020202030204" pitchFamily="34" charset="0"/>
                <a:cs typeface="+mn-cs"/>
              </a:rPr>
              <a:t>- Sự thống trị về tư tưởng, giáo lý của chế độ phong kiến là cản trở đối với giai cấp tư sản. Yêu cầu đặt ra phải tiến hành cải cách.</a:t>
            </a:r>
          </a:p>
        </p:txBody>
      </p:sp>
      <p:sp>
        <p:nvSpPr>
          <p:cNvPr id="2" name="Cloud Callout 1"/>
          <p:cNvSpPr/>
          <p:nvPr/>
        </p:nvSpPr>
        <p:spPr>
          <a:xfrm>
            <a:off x="6213475" y="2493962"/>
            <a:ext cx="2795588" cy="1320800"/>
          </a:xfrm>
          <a:prstGeom prst="cloudCallout">
            <a:avLst>
              <a:gd name="adj1" fmla="val -15391"/>
              <a:gd name="adj2" fmla="val 54169"/>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en-US" sz="1900" b="1">
                <a:solidFill>
                  <a:srgbClr val="FF0000"/>
                </a:solidFill>
                <a:effectLst>
                  <a:outerShdw blurRad="38100" dist="38100" dir="2700000" algn="tl">
                    <a:srgbClr val="000000">
                      <a:alpha val="43137"/>
                    </a:srgbClr>
                  </a:outerShdw>
                </a:effectLst>
                <a:latin typeface="Arial Narrow" panose="020B0606020202030204" pitchFamily="34" charset="0"/>
              </a:rPr>
              <a:t>Ai là người khởi xướng? Nội dung cải cách?</a:t>
            </a:r>
            <a:endParaRPr lang="vi-VN" sz="1900" b="1">
              <a:solidFill>
                <a:srgbClr val="FF0000"/>
              </a:solidFill>
              <a:effectLst>
                <a:outerShdw blurRad="38100" dist="38100" dir="2700000" algn="tl">
                  <a:srgbClr val="000000">
                    <a:alpha val="43137"/>
                  </a:srgbClr>
                </a:outerShdw>
              </a:effectLst>
            </a:endParaRPr>
          </a:p>
        </p:txBody>
      </p:sp>
      <p:grpSp>
        <p:nvGrpSpPr>
          <p:cNvPr id="29" name="Group 28"/>
          <p:cNvGrpSpPr>
            <a:grpSpLocks/>
          </p:cNvGrpSpPr>
          <p:nvPr/>
        </p:nvGrpSpPr>
        <p:grpSpPr bwMode="auto">
          <a:xfrm>
            <a:off x="400050" y="4532312"/>
            <a:ext cx="1700213" cy="2014538"/>
            <a:chOff x="1561873" y="2819400"/>
            <a:chExt cx="1700213" cy="2015067"/>
          </a:xfrm>
        </p:grpSpPr>
        <p:pic>
          <p:nvPicPr>
            <p:cNvPr id="9240" name="Picture 4" descr="225px-Luther46c">
              <a:hlinkClick r:id="rId3" tooltip="Luther46c.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873" y="2819400"/>
              <a:ext cx="1700213" cy="201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Rectangle 6"/>
            <p:cNvSpPr>
              <a:spLocks noChangeArrowheads="1"/>
            </p:cNvSpPr>
            <p:nvPr/>
          </p:nvSpPr>
          <p:spPr bwMode="auto">
            <a:xfrm>
              <a:off x="1619929" y="4372801"/>
              <a:ext cx="161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bg1"/>
                  </a:solidFill>
                  <a:latin typeface="Arial Narrow" panose="020B0606020202030204" pitchFamily="34" charset="0"/>
                  <a:cs typeface="Arial" panose="020B0604020202020204" pitchFamily="34" charset="0"/>
                </a:rPr>
                <a:t>M. Lu-thơ </a:t>
              </a:r>
            </a:p>
          </p:txBody>
        </p:sp>
      </p:grpSp>
      <p:grpSp>
        <p:nvGrpSpPr>
          <p:cNvPr id="7" name="Group 6"/>
          <p:cNvGrpSpPr>
            <a:grpSpLocks/>
          </p:cNvGrpSpPr>
          <p:nvPr/>
        </p:nvGrpSpPr>
        <p:grpSpPr bwMode="auto">
          <a:xfrm>
            <a:off x="2185988" y="4381500"/>
            <a:ext cx="2767012" cy="1633537"/>
            <a:chOff x="2185712" y="4507309"/>
            <a:chExt cx="2767288" cy="1633393"/>
          </a:xfrm>
        </p:grpSpPr>
        <p:sp>
          <p:nvSpPr>
            <p:cNvPr id="5" name="Cloud Callout 4"/>
            <p:cNvSpPr/>
            <p:nvPr/>
          </p:nvSpPr>
          <p:spPr>
            <a:xfrm>
              <a:off x="2185712" y="4507309"/>
              <a:ext cx="2767288" cy="1619107"/>
            </a:xfrm>
            <a:prstGeom prst="cloudCallout">
              <a:avLst>
                <a:gd name="adj1" fmla="val -56486"/>
                <a:gd name="adj2" fmla="val 28768"/>
              </a:avLst>
            </a:prstGeom>
            <a:blipFill>
              <a:blip r:embed="rId5"/>
              <a:stretch>
                <a:fillRect/>
              </a:stretch>
            </a:blip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solidFill>
                  <a:srgbClr val="006600"/>
                </a:solidFill>
              </a:endParaRPr>
            </a:p>
          </p:txBody>
        </p:sp>
        <p:sp>
          <p:nvSpPr>
            <p:cNvPr id="9239" name="TextBox 5"/>
            <p:cNvSpPr txBox="1">
              <a:spLocks noChangeArrowheads="1"/>
            </p:cNvSpPr>
            <p:nvPr/>
          </p:nvSpPr>
          <p:spPr bwMode="auto">
            <a:xfrm>
              <a:off x="2201269" y="4663374"/>
              <a:ext cx="26501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1800" b="1">
                  <a:solidFill>
                    <a:srgbClr val="006600"/>
                  </a:solidFill>
                  <a:latin typeface="Arial Narrow" panose="020B0606020202030204" pitchFamily="34" charset="0"/>
                </a:rPr>
                <a:t>Lên án những hành vi tham lam và đồi bại của Giáo hoàng, đòi bãi bỏ những thủ tục, nghi lễ phiền toái.</a:t>
              </a:r>
              <a:endParaRPr lang="vi-VN" altLang="vi-VN" sz="1800">
                <a:solidFill>
                  <a:srgbClr val="006600"/>
                </a:solidFill>
                <a:latin typeface="Times New Roman" panose="02020603050405020304" pitchFamily="18" charset="0"/>
              </a:endParaRPr>
            </a:p>
          </p:txBody>
        </p:sp>
      </p:grpSp>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89513" y="4437062"/>
            <a:ext cx="175577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870700" y="4256087"/>
            <a:ext cx="2224088" cy="1562100"/>
          </a:xfrm>
          <a:prstGeom prst="wedgeRoundRectCallout">
            <a:avLst>
              <a:gd name="adj1" fmla="val -65920"/>
              <a:gd name="adj2" fmla="val -10419"/>
              <a:gd name="adj3" fmla="val 16667"/>
            </a:avLst>
          </a:prstGeom>
          <a:blipFill>
            <a:blip r:embed="rId7"/>
            <a:stretch>
              <a:fillRect/>
            </a:stretch>
          </a:bli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vi-VN" altLang="vi-VN" b="1">
                <a:solidFill>
                  <a:srgbClr val="990000"/>
                </a:solidFill>
                <a:latin typeface="Arial Narrow" panose="020B0606020202030204" pitchFamily="34" charset="0"/>
              </a:rPr>
              <a:t>Chịu ảnh hưởng những cải cách của Lu-thơ, hình thành một giáo phái mới gọi là đạo Tin lành.</a:t>
            </a:r>
            <a:endParaRPr lang="vi-VN" b="1">
              <a:solidFill>
                <a:srgbClr val="99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fill="hold" nodeType="clickEffect">
                                  <p:stCondLst>
                                    <p:cond delay="0"/>
                                  </p:stCondLst>
                                  <p:childTnLst>
                                    <p:set>
                                      <p:cBhvr additive="repl">
                                        <p:cTn id="11" dur="1" fill="hold">
                                          <p:stCondLst>
                                            <p:cond delay="0"/>
                                          </p:stCondLst>
                                        </p:cTn>
                                        <p:tgtEl>
                                          <p:spTgt spid="28">
                                            <p:txEl>
                                              <p:pRg st="0" end="0"/>
                                            </p:txEl>
                                          </p:spTgt>
                                        </p:tgtEl>
                                        <p:attrNameLst>
                                          <p:attrName>style.visibility</p:attrName>
                                        </p:attrNameLst>
                                      </p:cBhvr>
                                      <p:to>
                                        <p:strVal val="visible"/>
                                      </p:to>
                                    </p:set>
                                    <p:animEffect transition="in" filter="wedge">
                                      <p:cBhvr additive="repl">
                                        <p:cTn id="12" dur="2000"/>
                                        <p:tgtEl>
                                          <p:spTgt spid="28">
                                            <p:txEl>
                                              <p:pRg st="0" end="0"/>
                                            </p:txEl>
                                          </p:spTgt>
                                        </p:tgtEl>
                                      </p:cBhvr>
                                    </p:animEffect>
                                  </p:childTnLst>
                                </p:cTn>
                              </p:par>
                            </p:childTnLst>
                          </p:cTn>
                        </p:par>
                        <p:par>
                          <p:cTn id="13" fill="hold" nodeType="afterGroup">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par>
                          <p:cTn id="27" fill="hold" nodeType="afterGroup">
                            <p:stCondLst>
                              <p:cond delay="1000"/>
                            </p:stCondLst>
                            <p:childTnLst>
                              <p:par>
                                <p:cTn id="28" presetID="21"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8740" y="37475"/>
            <a:ext cx="9144000" cy="738664"/>
          </a:xfrm>
          <a:prstGeom prst="rect">
            <a:avLst/>
          </a:prstGeom>
          <a:noFill/>
          <a:ln>
            <a:noFill/>
          </a:ln>
          <a:effectLst>
            <a:outerShdw dist="35921" dir="2700000" algn="ctr" rotWithShape="0">
              <a:srgbClr val="00FF00"/>
            </a:outerShdw>
          </a:effectLst>
          <a:scene3d>
            <a:camera prst="obliqueTopRight">
              <a:rot lat="0" lon="0" rev="0"/>
            </a:camera>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altLang="vi-VN" sz="2400" b="1" dirty="0" err="1">
                <a:solidFill>
                  <a:srgbClr val="FF0066"/>
                </a:solidFill>
                <a:effectLst>
                  <a:outerShdw blurRad="38100" dist="38100" dir="2700000" algn="tl">
                    <a:srgbClr val="000000">
                      <a:alpha val="43137"/>
                    </a:srgbClr>
                  </a:outerShdw>
                </a:effectLst>
              </a:rPr>
              <a:t>Bài</a:t>
            </a:r>
            <a:r>
              <a:rPr lang="en-US" altLang="vi-VN" sz="2400" b="1" dirty="0">
                <a:solidFill>
                  <a:srgbClr val="FF0066"/>
                </a:solidFill>
                <a:effectLst>
                  <a:outerShdw blurRad="38100" dist="38100" dir="2700000" algn="tl">
                    <a:srgbClr val="000000">
                      <a:alpha val="43137"/>
                    </a:srgbClr>
                  </a:outerShdw>
                </a:effectLst>
              </a:rPr>
              <a:t> 3</a:t>
            </a:r>
            <a:r>
              <a:rPr lang="en-US" altLang="vi-VN" b="1" dirty="0">
                <a:solidFill>
                  <a:srgbClr val="FF0066"/>
                </a:solidFill>
                <a:effectLst>
                  <a:outerShdw blurRad="38100" dist="38100" dir="2700000" algn="tl">
                    <a:srgbClr val="000000">
                      <a:alpha val="43137"/>
                    </a:srgbClr>
                  </a:outerShdw>
                </a:effectLst>
              </a:rPr>
              <a:t>:  </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CUỘC ĐẤU TRANH CỦA GIAI CẤP TƯ SẢN CHỐNG PHONG KIẾN </a:t>
            </a:r>
          </a:p>
          <a:p>
            <a:pPr algn="ctr" eaLnBrk="1" hangingPunct="1">
              <a:defRPr/>
            </a:pP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THỜI HẬU KỲ TRUNG ĐẠI </a:t>
            </a:r>
            <a:r>
              <a:rPr lang="en-US" altLang="vi-VN" b="1" dirty="0" err="1">
                <a:solidFill>
                  <a:srgbClr val="FF0066"/>
                </a:solidFill>
                <a:effectLst>
                  <a:outerShdw blurRad="38100" dist="38100" dir="2700000" algn="tl">
                    <a:srgbClr val="000000">
                      <a:alpha val="43137"/>
                    </a:srgbClr>
                  </a:outerShdw>
                </a:effectLst>
                <a:latin typeface="Arial Narrow" panose="020B0606020202030204" pitchFamily="34" charset="0"/>
              </a:rPr>
              <a:t>Ở</a:t>
            </a:r>
            <a:r>
              <a:rPr lang="en-US" altLang="vi-VN" b="1" dirty="0">
                <a:solidFill>
                  <a:srgbClr val="FF0066"/>
                </a:solidFill>
                <a:effectLst>
                  <a:outerShdw blurRad="38100" dist="38100" dir="2700000" algn="tl">
                    <a:srgbClr val="000000">
                      <a:alpha val="43137"/>
                    </a:srgbClr>
                  </a:outerShdw>
                </a:effectLst>
                <a:latin typeface="Arial Narrow" panose="020B0606020202030204" pitchFamily="34" charset="0"/>
              </a:rPr>
              <a:t> CHÂU ÂU</a:t>
            </a:r>
          </a:p>
        </p:txBody>
      </p:sp>
      <p:sp>
        <p:nvSpPr>
          <p:cNvPr id="10243" name="TextBox 17"/>
          <p:cNvSpPr txBox="1">
            <a:spLocks noChangeArrowheads="1"/>
          </p:cNvSpPr>
          <p:nvPr/>
        </p:nvSpPr>
        <p:spPr bwMode="auto">
          <a:xfrm>
            <a:off x="41275" y="811213"/>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a:solidFill>
                  <a:schemeClr val="accent2"/>
                </a:solidFill>
                <a:latin typeface="Arial Narrow" panose="020B0606020202030204" pitchFamily="34" charset="0"/>
              </a:rPr>
              <a:t>1. Phong trào văn hóa Phục hưng (thế kỷ XIV-XVII):</a:t>
            </a:r>
            <a:endParaRPr lang="vi-VN" altLang="vi-VN" sz="2000">
              <a:solidFill>
                <a:schemeClr val="accent2"/>
              </a:solidFill>
              <a:latin typeface="Times New Roman" panose="02020603050405020304" pitchFamily="18" charset="0"/>
            </a:endParaRPr>
          </a:p>
        </p:txBody>
      </p:sp>
      <p:sp>
        <p:nvSpPr>
          <p:cNvPr id="10244" name="TextBox 21"/>
          <p:cNvSpPr txBox="1">
            <a:spLocks noChangeArrowheads="1"/>
          </p:cNvSpPr>
          <p:nvPr/>
        </p:nvSpPr>
        <p:spPr bwMode="auto">
          <a:xfrm>
            <a:off x="117475" y="1139825"/>
            <a:ext cx="20304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a. Khái niệm:</a:t>
            </a:r>
            <a:endParaRPr lang="vi-VN" altLang="vi-VN" sz="1800">
              <a:solidFill>
                <a:schemeClr val="accent2"/>
              </a:solidFill>
              <a:latin typeface="Times New Roman" panose="02020603050405020304" pitchFamily="18" charset="0"/>
            </a:endParaRPr>
          </a:p>
        </p:txBody>
      </p:sp>
      <p:sp>
        <p:nvSpPr>
          <p:cNvPr id="10245" name="TextBox 23"/>
          <p:cNvSpPr txBox="1">
            <a:spLocks noChangeArrowheads="1"/>
          </p:cNvSpPr>
          <p:nvPr/>
        </p:nvSpPr>
        <p:spPr bwMode="auto">
          <a:xfrm>
            <a:off x="1344613" y="1157288"/>
            <a:ext cx="72882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90488" indent="-904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“Phong trào văn hóa Phục hưng” là khôi phục những tinh hoa văn hóa cổ đại của Hy lạp và Rô ma, đồng thời phát triển nó ở tầm cao mới.</a:t>
            </a:r>
            <a:endParaRPr lang="vi-VN" altLang="vi-VN" sz="1800">
              <a:solidFill>
                <a:schemeClr val="accent2"/>
              </a:solidFill>
              <a:latin typeface="Times New Roman" panose="02020603050405020304" pitchFamily="18" charset="0"/>
            </a:endParaRPr>
          </a:p>
        </p:txBody>
      </p:sp>
      <p:sp>
        <p:nvSpPr>
          <p:cNvPr id="10246" name="TextBox 24"/>
          <p:cNvSpPr txBox="1">
            <a:spLocks noChangeArrowheads="1"/>
          </p:cNvSpPr>
          <p:nvPr/>
        </p:nvSpPr>
        <p:spPr bwMode="auto">
          <a:xfrm>
            <a:off x="111125" y="1677988"/>
            <a:ext cx="2032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b. Nguyên nhân:</a:t>
            </a:r>
            <a:endParaRPr lang="vi-VN" altLang="vi-VN" sz="1800">
              <a:solidFill>
                <a:schemeClr val="accent2"/>
              </a:solidFill>
              <a:latin typeface="Times New Roman" panose="02020603050405020304" pitchFamily="18" charset="0"/>
            </a:endParaRPr>
          </a:p>
        </p:txBody>
      </p:sp>
      <p:sp>
        <p:nvSpPr>
          <p:cNvPr id="10247" name="TextBox 25"/>
          <p:cNvSpPr txBox="1">
            <a:spLocks noChangeArrowheads="1"/>
          </p:cNvSpPr>
          <p:nvPr/>
        </p:nvSpPr>
        <p:spPr bwMode="auto">
          <a:xfrm>
            <a:off x="1643063" y="1704975"/>
            <a:ext cx="72866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Giai cấp tư sản có thế lực về kinh tế nhưng chưa có địa vị xã hội.</a:t>
            </a:r>
            <a:endParaRPr lang="vi-VN" altLang="vi-VN" sz="1800" b="1">
              <a:solidFill>
                <a:schemeClr val="accent2"/>
              </a:solidFill>
              <a:latin typeface="Arial Narrow" panose="020B0606020202030204" pitchFamily="34" charset="0"/>
            </a:endParaRPr>
          </a:p>
        </p:txBody>
      </p:sp>
      <p:sp>
        <p:nvSpPr>
          <p:cNvPr id="10248" name="TextBox 26"/>
          <p:cNvSpPr txBox="1">
            <a:spLocks noChangeArrowheads="1"/>
          </p:cNvSpPr>
          <p:nvPr/>
        </p:nvSpPr>
        <p:spPr bwMode="auto">
          <a:xfrm>
            <a:off x="1628775" y="1960563"/>
            <a:ext cx="73802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Những quan điểm lỗi thời của xã hội phong kiến kìm hãm sự phát triển của giai cấp tư sản.</a:t>
            </a:r>
          </a:p>
        </p:txBody>
      </p:sp>
      <p:sp>
        <p:nvSpPr>
          <p:cNvPr id="10249" name="TextBox 18"/>
          <p:cNvSpPr txBox="1">
            <a:spLocks noChangeArrowheads="1"/>
          </p:cNvSpPr>
          <p:nvPr/>
        </p:nvSpPr>
        <p:spPr bwMode="auto">
          <a:xfrm>
            <a:off x="111125" y="2479675"/>
            <a:ext cx="203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c. Nội dung:</a:t>
            </a:r>
            <a:endParaRPr lang="vi-VN" altLang="vi-VN" sz="1800">
              <a:solidFill>
                <a:schemeClr val="accent2"/>
              </a:solidFill>
              <a:latin typeface="Times New Roman" panose="02020603050405020304" pitchFamily="18" charset="0"/>
            </a:endParaRPr>
          </a:p>
        </p:txBody>
      </p:sp>
      <p:sp>
        <p:nvSpPr>
          <p:cNvPr id="10250" name="TextBox 43"/>
          <p:cNvSpPr txBox="1">
            <a:spLocks noChangeArrowheads="1"/>
          </p:cNvSpPr>
          <p:nvPr/>
        </p:nvSpPr>
        <p:spPr bwMode="auto">
          <a:xfrm>
            <a:off x="1268413" y="2497138"/>
            <a:ext cx="72882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Lên án giáo hội Ki-tô, đả phá trật tự xã hội phong kiến.</a:t>
            </a:r>
            <a:endParaRPr lang="vi-VN" altLang="vi-VN" sz="1800" b="1">
              <a:solidFill>
                <a:schemeClr val="accent2"/>
              </a:solidFill>
              <a:latin typeface="Arial Narrow" panose="020B0606020202030204" pitchFamily="34" charset="0"/>
            </a:endParaRPr>
          </a:p>
        </p:txBody>
      </p:sp>
      <p:sp>
        <p:nvSpPr>
          <p:cNvPr id="10251" name="TextBox 45"/>
          <p:cNvSpPr txBox="1">
            <a:spLocks noChangeArrowheads="1"/>
          </p:cNvSpPr>
          <p:nvPr/>
        </p:nvSpPr>
        <p:spPr bwMode="auto">
          <a:xfrm>
            <a:off x="1254125" y="2757488"/>
            <a:ext cx="7856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179388" indent="-1793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Đề cao giá trị con người, đề cao khoa học tự nhiên, xây dựng thế giới quan duy vật.</a:t>
            </a:r>
            <a:endParaRPr lang="vi-VN" altLang="vi-VN" sz="1800" b="1">
              <a:solidFill>
                <a:schemeClr val="accent2"/>
              </a:solidFill>
              <a:latin typeface="Arial Narrow" panose="020B0606020202030204" pitchFamily="34" charset="0"/>
            </a:endParaRPr>
          </a:p>
        </p:txBody>
      </p:sp>
      <p:sp>
        <p:nvSpPr>
          <p:cNvPr id="10252" name="TextBox 46"/>
          <p:cNvSpPr txBox="1">
            <a:spLocks noChangeArrowheads="1"/>
          </p:cNvSpPr>
          <p:nvPr/>
        </p:nvSpPr>
        <p:spPr bwMode="auto">
          <a:xfrm>
            <a:off x="58738" y="3021013"/>
            <a:ext cx="20304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d. Ý nghĩa:</a:t>
            </a:r>
            <a:endParaRPr lang="vi-VN" altLang="vi-VN" sz="1800">
              <a:solidFill>
                <a:schemeClr val="accent2"/>
              </a:solidFill>
              <a:latin typeface="Times New Roman" panose="02020603050405020304" pitchFamily="18" charset="0"/>
            </a:endParaRPr>
          </a:p>
        </p:txBody>
      </p:sp>
      <p:sp>
        <p:nvSpPr>
          <p:cNvPr id="10253" name="TextBox 47"/>
          <p:cNvSpPr txBox="1">
            <a:spLocks noChangeArrowheads="1"/>
          </p:cNvSpPr>
          <p:nvPr/>
        </p:nvSpPr>
        <p:spPr bwMode="auto">
          <a:xfrm>
            <a:off x="1128713" y="3021013"/>
            <a:ext cx="72882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Phát động quần chúng đấu tranh chống lại xã hội phong kiến.</a:t>
            </a:r>
            <a:endParaRPr lang="vi-VN" altLang="vi-VN" sz="1800" b="1">
              <a:solidFill>
                <a:schemeClr val="accent2"/>
              </a:solidFill>
              <a:latin typeface="Arial Narrow" panose="020B0606020202030204" pitchFamily="34" charset="0"/>
            </a:endParaRPr>
          </a:p>
        </p:txBody>
      </p:sp>
      <p:sp>
        <p:nvSpPr>
          <p:cNvPr id="10254" name="TextBox 48"/>
          <p:cNvSpPr txBox="1">
            <a:spLocks noChangeArrowheads="1"/>
          </p:cNvSpPr>
          <p:nvPr/>
        </p:nvSpPr>
        <p:spPr bwMode="auto">
          <a:xfrm>
            <a:off x="1104900" y="3303588"/>
            <a:ext cx="72882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rPr>
              <a:t>- Mở đường cho sự phát triển của văn hóa châu Âu và nhân loại.</a:t>
            </a:r>
            <a:endParaRPr lang="vi-VN" altLang="vi-VN" sz="1800" b="1">
              <a:solidFill>
                <a:schemeClr val="accent2"/>
              </a:solidFill>
              <a:latin typeface="Arial Narrow" panose="020B0606020202030204" pitchFamily="34" charset="0"/>
            </a:endParaRPr>
          </a:p>
        </p:txBody>
      </p:sp>
      <p:sp>
        <p:nvSpPr>
          <p:cNvPr id="10255" name="TextBox 22"/>
          <p:cNvSpPr txBox="1">
            <a:spLocks noChangeArrowheads="1"/>
          </p:cNvSpPr>
          <p:nvPr/>
        </p:nvSpPr>
        <p:spPr bwMode="auto">
          <a:xfrm>
            <a:off x="155575" y="3576638"/>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u="sng">
                <a:solidFill>
                  <a:schemeClr val="accent2"/>
                </a:solidFill>
                <a:latin typeface="Arial Narrow" panose="020B0606020202030204" pitchFamily="34" charset="0"/>
              </a:rPr>
              <a:t>2. Phong trào Cải cách tôn giáo:</a:t>
            </a:r>
            <a:endParaRPr lang="vi-VN" altLang="vi-VN" sz="2000">
              <a:solidFill>
                <a:schemeClr val="accent2"/>
              </a:solidFill>
              <a:latin typeface="Times New Roman" panose="02020603050405020304" pitchFamily="18" charset="0"/>
            </a:endParaRPr>
          </a:p>
        </p:txBody>
      </p:sp>
      <p:sp>
        <p:nvSpPr>
          <p:cNvPr id="28" name="Text Box 5"/>
          <p:cNvSpPr txBox="1">
            <a:spLocks noChangeArrowheads="1"/>
          </p:cNvSpPr>
          <p:nvPr/>
        </p:nvSpPr>
        <p:spPr bwMode="auto">
          <a:xfrm>
            <a:off x="268288" y="3902075"/>
            <a:ext cx="874077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9pPr>
          </a:lstStyle>
          <a:p>
            <a:pPr marL="179388" indent="-179388" defTabSz="449263">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vi-VN" b="1">
                <a:solidFill>
                  <a:schemeClr val="accent2"/>
                </a:solidFill>
                <a:latin typeface="Arial Narrow" panose="020B0606020202030204" pitchFamily="34" charset="0"/>
                <a:cs typeface="+mn-cs"/>
              </a:rPr>
              <a:t>- Sự thống trị về tư tưởng, giáo lý của chế độ phong kiến là cản trở đối với giai cấp tư sản. Yêu cầu đặt ra phải tiến hành cải cách.</a:t>
            </a:r>
          </a:p>
        </p:txBody>
      </p:sp>
      <p:sp>
        <p:nvSpPr>
          <p:cNvPr id="33" name="Text Box 5"/>
          <p:cNvSpPr txBox="1">
            <a:spLocks noChangeArrowheads="1"/>
          </p:cNvSpPr>
          <p:nvPr/>
        </p:nvSpPr>
        <p:spPr bwMode="auto">
          <a:xfrm>
            <a:off x="236538" y="4475163"/>
            <a:ext cx="8739187"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cs typeface="Segoe UI" panose="020B0502040204020203" pitchFamily="34" charset="0"/>
              </a:defRPr>
            </a:lvl9pPr>
          </a:lstStyle>
          <a:p>
            <a:pPr marL="179388" indent="-179388" defTabSz="449263">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vi-VN" b="1">
                <a:solidFill>
                  <a:schemeClr val="accent2"/>
                </a:solidFill>
                <a:latin typeface="Arial Narrow" panose="020B0606020202030204" pitchFamily="34" charset="0"/>
                <a:cs typeface="+mn-cs"/>
              </a:rPr>
              <a:t>- Tiêu biểu là Lu-Thơ và Can-Vanh: không thủ tiêu tôn giáo nguyên thủy, dùng biện pháp ôn hòa để tiến hành cải cách, bãi bỏ các thủ tục và nghi lễ phiền toái.</a:t>
            </a:r>
          </a:p>
        </p:txBody>
      </p:sp>
      <p:sp>
        <p:nvSpPr>
          <p:cNvPr id="34" name="TextBox 33"/>
          <p:cNvSpPr txBox="1">
            <a:spLocks noChangeArrowheads="1"/>
          </p:cNvSpPr>
          <p:nvPr/>
        </p:nvSpPr>
        <p:spPr bwMode="auto">
          <a:xfrm>
            <a:off x="257175" y="5100638"/>
            <a:ext cx="20304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chemeClr val="accent2"/>
                </a:solidFill>
                <a:latin typeface="Arial Narrow" panose="020B0606020202030204" pitchFamily="34" charset="0"/>
                <a:sym typeface="Wingdings 3" panose="05040102010807070707" pitchFamily="18" charset="2"/>
              </a:rPr>
              <a:t> </a:t>
            </a:r>
            <a:r>
              <a:rPr lang="en-US" altLang="vi-VN" sz="1800" b="1">
                <a:solidFill>
                  <a:schemeClr val="accent2"/>
                </a:solidFill>
                <a:latin typeface="Arial Narrow" panose="020B0606020202030204" pitchFamily="34" charset="0"/>
              </a:rPr>
              <a:t>Ý nghĩa:</a:t>
            </a:r>
            <a:endParaRPr lang="vi-VN" altLang="vi-VN" sz="1800">
              <a:solidFill>
                <a:schemeClr val="accent2"/>
              </a:solidFill>
              <a:latin typeface="Times New Roman" panose="02020603050405020304" pitchFamily="18" charset="0"/>
            </a:endParaRPr>
          </a:p>
        </p:txBody>
      </p:sp>
      <p:sp>
        <p:nvSpPr>
          <p:cNvPr id="35" name="Text Box 5"/>
          <p:cNvSpPr txBox="1">
            <a:spLocks noChangeArrowheads="1"/>
          </p:cNvSpPr>
          <p:nvPr/>
        </p:nvSpPr>
        <p:spPr bwMode="auto">
          <a:xfrm>
            <a:off x="1301750" y="5086350"/>
            <a:ext cx="7307263"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a:spcBef>
                <a:spcPct val="20000"/>
              </a:spcBef>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a:spcBef>
                <a:spcPct val="20000"/>
              </a:spcBef>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a:spcBef>
                <a:spcPct val="20000"/>
              </a:spcBef>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a:spcBef>
                <a:spcPct val="20000"/>
              </a:spcBef>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a:spcBef>
                <a:spcPct val="20000"/>
              </a:spcBef>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spcBef>
                <a:spcPct val="0"/>
              </a:spcBef>
              <a:buFontTx/>
              <a:buNone/>
            </a:pPr>
            <a:r>
              <a:rPr lang="en-US" altLang="vi-VN" sz="1800" b="1">
                <a:solidFill>
                  <a:schemeClr val="accent2"/>
                </a:solidFill>
                <a:latin typeface="Arial Narrow" panose="020B0606020202030204" pitchFamily="34" charset="0"/>
              </a:rPr>
              <a:t>là cuộc đấu tranh của giai cấp tư sản trên lĩnh vực tư tưởng chống lại giai cấp phong kiến, cổ vũ và mở đường cho văn hóa châu Âu phát triển cao hơn</a:t>
            </a:r>
          </a:p>
        </p:txBody>
      </p:sp>
      <p:pic>
        <p:nvPicPr>
          <p:cNvPr id="20" name="Picture 16" descr="BALLOON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7044" y="5451475"/>
            <a:ext cx="695325" cy="11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3000"/>
                                        <p:tgtEl>
                                          <p:spTgt spid="20"/>
                                        </p:tgtEl>
                                        <p:attrNameLst>
                                          <p:attrName>ppt_y</p:attrName>
                                        </p:attrNameLst>
                                      </p:cBhvr>
                                      <p:tavLst>
                                        <p:tav tm="0">
                                          <p:val>
                                            <p:strVal val="#ppt_y+#ppt_h*1.125000"/>
                                          </p:val>
                                        </p:tav>
                                        <p:tav tm="100000">
                                          <p:val>
                                            <p:strVal val="#ppt_y"/>
                                          </p:val>
                                        </p:tav>
                                      </p:tavLst>
                                    </p:anim>
                                    <p:animEffect transition="in" filter="wipe(up)">
                                      <p:cBhvr>
                                        <p:cTn id="21"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869BCC6-02E2-894A-A19B-0D86E56256D4}"/>
              </a:ext>
            </a:extLst>
          </p:cNvPr>
          <p:cNvSpPr txBox="1"/>
          <p:nvPr/>
        </p:nvSpPr>
        <p:spPr>
          <a:xfrm>
            <a:off x="2209800" y="381000"/>
            <a:ext cx="2667000" cy="523220"/>
          </a:xfrm>
          <a:prstGeom prst="rect">
            <a:avLst/>
          </a:prstGeom>
          <a:noFill/>
        </p:spPr>
        <p:txBody>
          <a:bodyPr wrap="square" rtlCol="0">
            <a:spAutoFit/>
          </a:bodyPr>
          <a:lstStyle/>
          <a:p>
            <a:pPr algn="ctr"/>
            <a:r>
              <a:rPr lang="x-none" sz="2800" b="1" u="sng" dirty="0">
                <a:solidFill>
                  <a:srgbClr val="FF0000"/>
                </a:solidFill>
              </a:rPr>
              <a:t>CỦNG CỐ</a:t>
            </a:r>
          </a:p>
        </p:txBody>
      </p:sp>
      <p:sp>
        <p:nvSpPr>
          <p:cNvPr id="5" name="TextBox 4">
            <a:extLst>
              <a:ext uri="{FF2B5EF4-FFF2-40B4-BE49-F238E27FC236}">
                <a16:creationId xmlns:a16="http://schemas.microsoft.com/office/drawing/2014/main" xmlns="" id="{2EBA625E-D785-5644-A291-91A5360BFEBD}"/>
              </a:ext>
            </a:extLst>
          </p:cNvPr>
          <p:cNvSpPr txBox="1"/>
          <p:nvPr/>
        </p:nvSpPr>
        <p:spPr>
          <a:xfrm>
            <a:off x="990600" y="1447800"/>
            <a:ext cx="6248400" cy="1569660"/>
          </a:xfrm>
          <a:prstGeom prst="rect">
            <a:avLst/>
          </a:prstGeom>
          <a:noFill/>
        </p:spPr>
        <p:txBody>
          <a:bodyPr wrap="square" rtlCol="0">
            <a:spAutoFit/>
          </a:bodyPr>
          <a:lstStyle/>
          <a:p>
            <a:pPr marL="285750" indent="-285750">
              <a:buFontTx/>
              <a:buChar char="-"/>
            </a:pPr>
            <a:r>
              <a:rPr lang="x-none" sz="2400" dirty="0">
                <a:solidFill>
                  <a:srgbClr val="0033CC"/>
                </a:solidFill>
              </a:rPr>
              <a:t>Em hãy cho biết, giai cấp tư sản chống phong kiến trên lĩnh vực nào?</a:t>
            </a:r>
          </a:p>
          <a:p>
            <a:r>
              <a:rPr lang="x-none" sz="2400" dirty="0">
                <a:solidFill>
                  <a:srgbClr val="0033CC"/>
                </a:solidFill>
              </a:rPr>
              <a:t>- Phong trào cải cách tôn giáo tác động như thế nào đến xã hội Châu Âu?</a:t>
            </a:r>
          </a:p>
        </p:txBody>
      </p:sp>
    </p:spTree>
    <p:extLst>
      <p:ext uri="{BB962C8B-B14F-4D97-AF65-F5344CB8AC3E}">
        <p14:creationId xmlns:p14="http://schemas.microsoft.com/office/powerpoint/2010/main" val="410012743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1547</Words>
  <Application>Microsoft Office PowerPoint</Application>
  <PresentationFormat>On-screen Show (4:3)</PresentationFormat>
  <Paragraphs>123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Segoe UI</vt:lpstr>
      <vt:lpstr>Times New Roman</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TÂY ÂU THỜI HẬU KÌ TRUNG ĐẠI.</dc:title>
  <dc:creator>User</dc:creator>
  <cp:lastModifiedBy>Admin</cp:lastModifiedBy>
  <cp:revision>93</cp:revision>
  <dcterms:created xsi:type="dcterms:W3CDTF">2010-12-01T04:20:54Z</dcterms:created>
  <dcterms:modified xsi:type="dcterms:W3CDTF">2021-09-12T14:05:01Z</dcterms:modified>
</cp:coreProperties>
</file>